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8229600" cx="14630400"/>
  <p:notesSz cx="8229600" cy="14630400"/>
  <p:embeddedFontLst>
    <p:embeddedFont>
      <p:font typeface="Inconsolata"/>
      <p:regular r:id="rId18"/>
      <p:bold r:id="rId19"/>
    </p:embeddedFont>
    <p:embeddedFont>
      <p:font typeface="Montserrat"/>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Montserrat-regular.fntdata"/><Relationship Id="rId11" Type="http://schemas.openxmlformats.org/officeDocument/2006/relationships/slide" Target="slides/slide7.xml"/><Relationship Id="rId22" Type="http://schemas.openxmlformats.org/officeDocument/2006/relationships/font" Target="fonts/Montserrat-italic.fntdata"/><Relationship Id="rId10" Type="http://schemas.openxmlformats.org/officeDocument/2006/relationships/slide" Target="slides/slide6.xml"/><Relationship Id="rId21" Type="http://schemas.openxmlformats.org/officeDocument/2006/relationships/font" Target="fonts/Montserrat-bold.fntdata"/><Relationship Id="rId13" Type="http://schemas.openxmlformats.org/officeDocument/2006/relationships/slide" Target="slides/slide9.xml"/><Relationship Id="rId12" Type="http://schemas.openxmlformats.org/officeDocument/2006/relationships/slide" Target="slides/slide8.xml"/><Relationship Id="rId23" Type="http://schemas.openxmlformats.org/officeDocument/2006/relationships/font" Target="fonts/Montserrat-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Inconsolata-bold.fntdata"/><Relationship Id="rId6" Type="http://schemas.openxmlformats.org/officeDocument/2006/relationships/slide" Target="slides/slide2.xml"/><Relationship Id="rId18" Type="http://schemas.openxmlformats.org/officeDocument/2006/relationships/font" Target="fonts/Inconsolata-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t>‹#›</a:t>
            </a:fld>
            <a:endParaRPr b="0" i="0" sz="1200" u="none" cap="none" strike="noStrik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 name="Google Shape;5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 name="Google Shape;5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 name="Google Shape;6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 name="Google Shape;7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 name="Google Shape;7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master">
  <p:cSld name="Slide 1 master">
    <p:spTree>
      <p:nvGrpSpPr>
        <p:cNvPr id="10" name="Shape 10"/>
        <p:cNvGrpSpPr/>
        <p:nvPr/>
      </p:nvGrpSpPr>
      <p:grpSpPr>
        <a:xfrm>
          <a:off x="0" y="0"/>
          <a:ext cx="0" cy="0"/>
          <a:chOff x="0" y="0"/>
          <a:chExt cx="0" cy="0"/>
        </a:xfrm>
      </p:grpSpPr>
      <p:sp>
        <p:nvSpPr>
          <p:cNvPr id="11" name="Google Shape;11;p2"/>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master">
  <p:cSld name="Slide 2 master">
    <p:spTree>
      <p:nvGrpSpPr>
        <p:cNvPr id="13" name="Shape 13"/>
        <p:cNvGrpSpPr/>
        <p:nvPr/>
      </p:nvGrpSpPr>
      <p:grpSpPr>
        <a:xfrm>
          <a:off x="0" y="0"/>
          <a:ext cx="0" cy="0"/>
          <a:chOff x="0" y="0"/>
          <a:chExt cx="0" cy="0"/>
        </a:xfrm>
      </p:grpSpPr>
      <p:sp>
        <p:nvSpPr>
          <p:cNvPr id="14" name="Google Shape;14;p3"/>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master">
  <p:cSld name="Slide 3 master">
    <p:spTree>
      <p:nvGrpSpPr>
        <p:cNvPr id="16" name="Shape 16"/>
        <p:cNvGrpSpPr/>
        <p:nvPr/>
      </p:nvGrpSpPr>
      <p:grpSpPr>
        <a:xfrm>
          <a:off x="0" y="0"/>
          <a:ext cx="0" cy="0"/>
          <a:chOff x="0" y="0"/>
          <a:chExt cx="0" cy="0"/>
        </a:xfrm>
      </p:grpSpPr>
      <p:sp>
        <p:nvSpPr>
          <p:cNvPr id="17" name="Google Shape;17;p4"/>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4"/>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master">
  <p:cSld name="Slide 4 master">
    <p:spTree>
      <p:nvGrpSpPr>
        <p:cNvPr id="19" name="Shape 19"/>
        <p:cNvGrpSpPr/>
        <p:nvPr/>
      </p:nvGrpSpPr>
      <p:grpSpPr>
        <a:xfrm>
          <a:off x="0" y="0"/>
          <a:ext cx="0" cy="0"/>
          <a:chOff x="0" y="0"/>
          <a:chExt cx="0" cy="0"/>
        </a:xfrm>
      </p:grpSpPr>
      <p:sp>
        <p:nvSpPr>
          <p:cNvPr id="20" name="Google Shape;20;p5"/>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5"/>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master">
  <p:cSld name="Slide 5 master">
    <p:spTree>
      <p:nvGrpSpPr>
        <p:cNvPr id="22" name="Shape 22"/>
        <p:cNvGrpSpPr/>
        <p:nvPr/>
      </p:nvGrpSpPr>
      <p:grpSpPr>
        <a:xfrm>
          <a:off x="0" y="0"/>
          <a:ext cx="0" cy="0"/>
          <a:chOff x="0" y="0"/>
          <a:chExt cx="0" cy="0"/>
        </a:xfrm>
      </p:grpSpPr>
      <p:sp>
        <p:nvSpPr>
          <p:cNvPr id="23" name="Google Shape;23;p6"/>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6"/>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master">
  <p:cSld name="Slide 6 master">
    <p:spTree>
      <p:nvGrpSpPr>
        <p:cNvPr id="25" name="Shape 25"/>
        <p:cNvGrpSpPr/>
        <p:nvPr/>
      </p:nvGrpSpPr>
      <p:grpSpPr>
        <a:xfrm>
          <a:off x="0" y="0"/>
          <a:ext cx="0" cy="0"/>
          <a:chOff x="0" y="0"/>
          <a:chExt cx="0" cy="0"/>
        </a:xfrm>
      </p:grpSpPr>
      <p:sp>
        <p:nvSpPr>
          <p:cNvPr id="26" name="Google Shape;26;p7"/>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7"/>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master">
  <p:cSld name="Slide 7 master">
    <p:spTree>
      <p:nvGrpSpPr>
        <p:cNvPr id="28" name="Shape 28"/>
        <p:cNvGrpSpPr/>
        <p:nvPr/>
      </p:nvGrpSpPr>
      <p:grpSpPr>
        <a:xfrm>
          <a:off x="0" y="0"/>
          <a:ext cx="0" cy="0"/>
          <a:chOff x="0" y="0"/>
          <a:chExt cx="0" cy="0"/>
        </a:xfrm>
      </p:grpSpPr>
      <p:sp>
        <p:nvSpPr>
          <p:cNvPr id="29" name="Google Shape;29;p8"/>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8"/>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master">
  <p:cSld name="Slide 8 master">
    <p:spTree>
      <p:nvGrpSpPr>
        <p:cNvPr id="31" name="Shape 31"/>
        <p:cNvGrpSpPr/>
        <p:nvPr/>
      </p:nvGrpSpPr>
      <p:grpSpPr>
        <a:xfrm>
          <a:off x="0" y="0"/>
          <a:ext cx="0" cy="0"/>
          <a:chOff x="0" y="0"/>
          <a:chExt cx="0" cy="0"/>
        </a:xfrm>
      </p:grpSpPr>
      <p:sp>
        <p:nvSpPr>
          <p:cNvPr id="32" name="Google Shape;32;p9"/>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9"/>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master">
  <p:cSld name="Slide 9 master">
    <p:spTree>
      <p:nvGrpSpPr>
        <p:cNvPr id="34" name="Shape 34"/>
        <p:cNvGrpSpPr/>
        <p:nvPr/>
      </p:nvGrpSpPr>
      <p:grpSpPr>
        <a:xfrm>
          <a:off x="0" y="0"/>
          <a:ext cx="0" cy="0"/>
          <a:chOff x="0" y="0"/>
          <a:chExt cx="0" cy="0"/>
        </a:xfrm>
      </p:grpSpPr>
      <p:sp>
        <p:nvSpPr>
          <p:cNvPr id="35" name="Google Shape;35;p10"/>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0"/>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0 master">
  <p:cSld name="Slide 10 master">
    <p:spTree>
      <p:nvGrpSpPr>
        <p:cNvPr id="37" name="Shape 37"/>
        <p:cNvGrpSpPr/>
        <p:nvPr/>
      </p:nvGrpSpPr>
      <p:grpSpPr>
        <a:xfrm>
          <a:off x="0" y="0"/>
          <a:ext cx="0" cy="0"/>
          <a:chOff x="0" y="0"/>
          <a:chExt cx="0" cy="0"/>
        </a:xfrm>
      </p:grpSpPr>
      <p:sp>
        <p:nvSpPr>
          <p:cNvPr id="38" name="Google Shape;38;p11"/>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1"/>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1 master">
  <p:cSld name="Slide 11 master">
    <p:spTree>
      <p:nvGrpSpPr>
        <p:cNvPr id="40" name="Shape 40"/>
        <p:cNvGrpSpPr/>
        <p:nvPr/>
      </p:nvGrpSpPr>
      <p:grpSpPr>
        <a:xfrm>
          <a:off x="0" y="0"/>
          <a:ext cx="0" cy="0"/>
          <a:chOff x="0" y="0"/>
          <a:chExt cx="0" cy="0"/>
        </a:xfrm>
      </p:grpSpPr>
      <p:sp>
        <p:nvSpPr>
          <p:cNvPr id="41" name="Google Shape;41;p12"/>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2"/>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2 master">
  <p:cSld name="Slide 12 master">
    <p:spTree>
      <p:nvGrpSpPr>
        <p:cNvPr id="43" name="Shape 43"/>
        <p:cNvGrpSpPr/>
        <p:nvPr/>
      </p:nvGrpSpPr>
      <p:grpSpPr>
        <a:xfrm>
          <a:off x="0" y="0"/>
          <a:ext cx="0" cy="0"/>
          <a:chOff x="0" y="0"/>
          <a:chExt cx="0" cy="0"/>
        </a:xfrm>
      </p:grpSpPr>
      <p:sp>
        <p:nvSpPr>
          <p:cNvPr id="44" name="Google Shape;44;p13"/>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3"/>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3 master">
  <p:cSld name="Slide 13 master">
    <p:spTree>
      <p:nvGrpSpPr>
        <p:cNvPr id="46" name="Shape 46"/>
        <p:cNvGrpSpPr/>
        <p:nvPr/>
      </p:nvGrpSpPr>
      <p:grpSpPr>
        <a:xfrm>
          <a:off x="0" y="0"/>
          <a:ext cx="0" cy="0"/>
          <a:chOff x="0" y="0"/>
          <a:chExt cx="0" cy="0"/>
        </a:xfrm>
      </p:grpSpPr>
      <p:sp>
        <p:nvSpPr>
          <p:cNvPr id="47" name="Google Shape;47;p14"/>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4"/>
          <p:cNvSpPr/>
          <p:nvPr/>
        </p:nvSpPr>
        <p:spPr>
          <a:xfrm>
            <a:off x="0" y="0"/>
            <a:ext cx="14630400" cy="8229600"/>
          </a:xfrm>
          <a:prstGeom prst="rect">
            <a:avLst/>
          </a:prstGeom>
          <a:solidFill>
            <a:srgbClr val="F8EC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49" name="Shape 4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2.png"/><Relationship Id="rId4" Type="http://schemas.openxmlformats.org/officeDocument/2006/relationships/image" Target="../media/image3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13.pn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1" Type="http://schemas.openxmlformats.org/officeDocument/2006/relationships/hyperlink" Target="https://en.wikipedia.org/wiki/Battle_of_Krithia" TargetMode="External"/><Relationship Id="rId10" Type="http://schemas.openxmlformats.org/officeDocument/2006/relationships/hyperlink" Target="https://en.wikipedia.org/wiki/Gallipoli_Campaign" TargetMode="External"/><Relationship Id="rId13" Type="http://schemas.openxmlformats.org/officeDocument/2006/relationships/hyperlink" Target="https://en.wikipedia.org/wiki/Mesopotamian_Campaign" TargetMode="External"/><Relationship Id="rId12" Type="http://schemas.openxmlformats.org/officeDocument/2006/relationships/hyperlink" Target="https://en.wikipedia.org/wiki/Western_Front_(World_War_I)" TargetMode="External"/><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1.png"/><Relationship Id="rId4" Type="http://schemas.openxmlformats.org/officeDocument/2006/relationships/image" Target="../media/image10.png"/><Relationship Id="rId9" Type="http://schemas.openxmlformats.org/officeDocument/2006/relationships/hyperlink" Target="https://en.wikipedia.org/wiki/Suez_Canal" TargetMode="External"/><Relationship Id="rId15" Type="http://schemas.openxmlformats.org/officeDocument/2006/relationships/hyperlink" Target="https://en.wikipedia.org/wiki/North-West_Frontier_(military_history)#1914%E2%80%931918_(First_World_War)" TargetMode="External"/><Relationship Id="rId14" Type="http://schemas.openxmlformats.org/officeDocument/2006/relationships/hyperlink" Target="https://en.wikipedia.org/wiki/Kut_al_Amara" TargetMode="External"/><Relationship Id="rId17" Type="http://schemas.openxmlformats.org/officeDocument/2006/relationships/hyperlink" Target="https://en.wikipedia.org/wiki/Macedonian_front_(World_War_I)" TargetMode="External"/><Relationship Id="rId16" Type="http://schemas.openxmlformats.org/officeDocument/2006/relationships/hyperlink" Target="https://en.wikipedia.org/wiki/Mohmand_Blockade" TargetMode="External"/><Relationship Id="rId5" Type="http://schemas.openxmlformats.org/officeDocument/2006/relationships/hyperlink" Target="https://en.wikipedia.org/wiki/Aden" TargetMode="External"/><Relationship Id="rId6" Type="http://schemas.openxmlformats.org/officeDocument/2006/relationships/hyperlink" Target="https://en.wikipedia.org/wiki/Yemen" TargetMode="External"/><Relationship Id="rId18" Type="http://schemas.openxmlformats.org/officeDocument/2006/relationships/hyperlink" Target="https://en.wikipedia.org/wiki/Allied_intervention_in_the_Russian_Civil_War#Caucasus" TargetMode="External"/><Relationship Id="rId7" Type="http://schemas.openxmlformats.org/officeDocument/2006/relationships/hyperlink" Target="https://en.wikipedia.org/wiki/South_Arabia_during_World_War_I#Capture_of_Cheikh_Sa%C3%AFd" TargetMode="External"/><Relationship Id="rId8" Type="http://schemas.openxmlformats.org/officeDocument/2006/relationships/hyperlink" Target="https://en.wikipedia.org/wiki/First_Suez_Offensiv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6.png"/><Relationship Id="rId5" Type="http://schemas.openxmlformats.org/officeDocument/2006/relationships/image" Target="../media/image23.png"/><Relationship Id="rId6" Type="http://schemas.openxmlformats.org/officeDocument/2006/relationships/image" Target="../media/image28.png"/><Relationship Id="rId7" Type="http://schemas.openxmlformats.org/officeDocument/2006/relationships/image" Target="../media/image24.png"/><Relationship Id="rId8"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image" Target="../media/image29.png"/><Relationship Id="rId5" Type="http://schemas.openxmlformats.org/officeDocument/2006/relationships/hyperlink" Target="https://youtu.be/V7izJfU5Lvo?si=5XzNqaBNjxhKPtV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pic>
        <p:nvPicPr>
          <p:cNvPr descr="preencoded.png" id="55" name="Google Shape;55;p16"/>
          <p:cNvPicPr preferRelativeResize="0"/>
          <p:nvPr/>
        </p:nvPicPr>
        <p:blipFill rotWithShape="1">
          <a:blip r:embed="rId3">
            <a:alphaModFix/>
          </a:blip>
          <a:srcRect b="0" l="0" r="0" t="0"/>
          <a:stretch/>
        </p:blipFill>
        <p:spPr>
          <a:xfrm>
            <a:off x="0" y="0"/>
            <a:ext cx="9144000" cy="8229600"/>
          </a:xfrm>
          <a:prstGeom prst="rect">
            <a:avLst/>
          </a:prstGeom>
          <a:noFill/>
          <a:ln>
            <a:noFill/>
          </a:ln>
        </p:spPr>
      </p:pic>
      <p:pic>
        <p:nvPicPr>
          <p:cNvPr descr="preencoded.png" id="56" name="Google Shape;56;p16"/>
          <p:cNvPicPr preferRelativeResize="0"/>
          <p:nvPr/>
        </p:nvPicPr>
        <p:blipFill rotWithShape="1">
          <a:blip r:embed="rId4">
            <a:alphaModFix/>
          </a:blip>
          <a:srcRect b="0" l="0" r="0" t="0"/>
          <a:stretch/>
        </p:blipFill>
        <p:spPr>
          <a:xfrm>
            <a:off x="248007" y="1232178"/>
            <a:ext cx="8647867" cy="5765244"/>
          </a:xfrm>
          <a:prstGeom prst="rect">
            <a:avLst/>
          </a:prstGeom>
          <a:noFill/>
          <a:ln>
            <a:noFill/>
          </a:ln>
        </p:spPr>
      </p:pic>
      <p:sp>
        <p:nvSpPr>
          <p:cNvPr id="57" name="Google Shape;57;p16"/>
          <p:cNvSpPr/>
          <p:nvPr/>
        </p:nvSpPr>
        <p:spPr>
          <a:xfrm>
            <a:off x="9937790" y="976670"/>
            <a:ext cx="3898821" cy="992267"/>
          </a:xfrm>
          <a:prstGeom prst="rect">
            <a:avLst/>
          </a:prstGeom>
          <a:noFill/>
          <a:ln>
            <a:noFill/>
          </a:ln>
        </p:spPr>
        <p:txBody>
          <a:bodyPr anchorCtr="0" anchor="t" bIns="0" lIns="0" spcFirstLastPara="1" rIns="0" wrap="square" tIns="0">
            <a:noAutofit/>
          </a:bodyPr>
          <a:lstStyle/>
          <a:p>
            <a:pPr indent="0" lvl="0" marL="0" marR="0" rtl="0" algn="l">
              <a:lnSpc>
                <a:spcPct val="125806"/>
              </a:lnSpc>
              <a:spcBef>
                <a:spcPts val="0"/>
              </a:spcBef>
              <a:spcAft>
                <a:spcPts val="0"/>
              </a:spcAft>
              <a:buClr>
                <a:srgbClr val="151617"/>
              </a:buClr>
              <a:buSzPts val="3100"/>
              <a:buFont typeface="Montserrat"/>
              <a:buNone/>
            </a:pPr>
            <a:r>
              <a:rPr b="1" i="0" lang="en-US" sz="3100" u="none" cap="none" strike="noStrike">
                <a:solidFill>
                  <a:srgbClr val="151617"/>
                </a:solidFill>
                <a:latin typeface="Montserrat"/>
                <a:ea typeface="Montserrat"/>
                <a:cs typeface="Montserrat"/>
                <a:sym typeface="Montserrat"/>
              </a:rPr>
              <a:t>United in Remembrance</a:t>
            </a:r>
            <a:endParaRPr b="0" i="0" sz="3100" u="none" cap="none" strike="noStrike"/>
          </a:p>
        </p:txBody>
      </p:sp>
      <p:sp>
        <p:nvSpPr>
          <p:cNvPr id="58" name="Google Shape;58;p16"/>
          <p:cNvSpPr/>
          <p:nvPr/>
        </p:nvSpPr>
        <p:spPr>
          <a:xfrm>
            <a:off x="9937790" y="2266593"/>
            <a:ext cx="3898821" cy="3175397"/>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1617"/>
              </a:buClr>
              <a:buSzPts val="1550"/>
              <a:buFont typeface="Inconsolata"/>
              <a:buNone/>
            </a:pPr>
            <a:r>
              <a:rPr b="0" i="0" lang="en-US" sz="1550" u="none" cap="none" strike="noStrike">
                <a:solidFill>
                  <a:srgbClr val="151617"/>
                </a:solidFill>
                <a:latin typeface="Inconsolata"/>
                <a:ea typeface="Inconsolata"/>
                <a:cs typeface="Inconsolata"/>
                <a:sym typeface="Inconsolata"/>
              </a:rPr>
              <a:t>During the two World Wars, India made an extraordinary contribution that many people don't know about. Over </a:t>
            </a:r>
            <a:r>
              <a:rPr b="1" i="0" lang="en-US" sz="1550" u="none" cap="none" strike="noStrike">
                <a:solidFill>
                  <a:srgbClr val="151617"/>
                </a:solidFill>
                <a:latin typeface="Inconsolata"/>
                <a:ea typeface="Inconsolata"/>
                <a:cs typeface="Inconsolata"/>
                <a:sym typeface="Inconsolata"/>
              </a:rPr>
              <a:t>2.5 million Indians</a:t>
            </a:r>
            <a:r>
              <a:rPr b="0" i="0" lang="en-US" sz="1550" u="none" cap="none" strike="noStrike">
                <a:solidFill>
                  <a:srgbClr val="151617"/>
                </a:solidFill>
                <a:latin typeface="Inconsolata"/>
                <a:ea typeface="Inconsolata"/>
                <a:cs typeface="Inconsolata"/>
                <a:sym typeface="Inconsolata"/>
              </a:rPr>
              <a:t> served in the Second World War, and </a:t>
            </a:r>
            <a:r>
              <a:rPr b="1" i="0" lang="en-US" sz="1550" u="none" cap="none" strike="noStrike">
                <a:solidFill>
                  <a:srgbClr val="151617"/>
                </a:solidFill>
                <a:latin typeface="Inconsolata"/>
                <a:ea typeface="Inconsolata"/>
                <a:cs typeface="Inconsolata"/>
                <a:sym typeface="Inconsolata"/>
              </a:rPr>
              <a:t>1.5 million</a:t>
            </a:r>
            <a:r>
              <a:rPr b="0" i="0" lang="en-US" sz="1550" u="none" cap="none" strike="noStrike">
                <a:solidFill>
                  <a:srgbClr val="151617"/>
                </a:solidFill>
                <a:latin typeface="Inconsolata"/>
                <a:ea typeface="Inconsolata"/>
                <a:cs typeface="Inconsolata"/>
                <a:sym typeface="Inconsolata"/>
              </a:rPr>
              <a:t> in the First World War — making it the </a:t>
            </a:r>
            <a:r>
              <a:rPr b="1" i="0" lang="en-US" sz="1550" u="none" cap="none" strike="noStrike">
                <a:solidFill>
                  <a:srgbClr val="151617"/>
                </a:solidFill>
                <a:latin typeface="Inconsolata"/>
                <a:ea typeface="Inconsolata"/>
                <a:cs typeface="Inconsolata"/>
                <a:sym typeface="Inconsolata"/>
              </a:rPr>
              <a:t>largest volunteer army in history</a:t>
            </a:r>
            <a:r>
              <a:rPr b="0" i="0" lang="en-US" sz="1550" u="none" cap="none" strike="noStrike">
                <a:solidFill>
                  <a:srgbClr val="151617"/>
                </a:solidFill>
                <a:latin typeface="Inconsolata"/>
                <a:ea typeface="Inconsolata"/>
                <a:cs typeface="Inconsolata"/>
                <a:sym typeface="Inconsolata"/>
              </a:rPr>
              <a:t>! These brave men and women came from every corner of India to help defend freedom across the world.</a:t>
            </a:r>
            <a:endParaRPr b="0" i="0" sz="1550" u="none" cap="none" strike="noStrike"/>
          </a:p>
        </p:txBody>
      </p:sp>
      <p:sp>
        <p:nvSpPr>
          <p:cNvPr id="59" name="Google Shape;59;p16"/>
          <p:cNvSpPr/>
          <p:nvPr/>
        </p:nvSpPr>
        <p:spPr>
          <a:xfrm>
            <a:off x="9937790" y="5665232"/>
            <a:ext cx="3898821" cy="1587698"/>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1617"/>
              </a:buClr>
              <a:buSzPts val="1550"/>
              <a:buFont typeface="Inconsolata"/>
              <a:buNone/>
            </a:pPr>
            <a:r>
              <a:rPr b="0" i="0" lang="en-US" sz="1550" u="none" cap="none" strike="noStrike">
                <a:solidFill>
                  <a:srgbClr val="151617"/>
                </a:solidFill>
                <a:latin typeface="Inconsolata"/>
                <a:ea typeface="Inconsolata"/>
                <a:cs typeface="Inconsolata"/>
                <a:sym typeface="Inconsolata"/>
              </a:rPr>
              <a:t>India's contribution was truly remarkable in scale and spirit. Indian soldiers, medics, cooks, drivers, and animal handlers served with courage and dedication.</a:t>
            </a:r>
            <a:endParaRPr b="0" i="0" sz="1550" u="none" cap="none" strike="noStrike"/>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descr="preencoded.png" id="65" name="Google Shape;65;p17"/>
          <p:cNvPicPr preferRelativeResize="0"/>
          <p:nvPr/>
        </p:nvPicPr>
        <p:blipFill rotWithShape="1">
          <a:blip r:embed="rId3">
            <a:alphaModFix/>
          </a:blip>
          <a:srcRect b="0" l="0" r="0" t="0"/>
          <a:stretch/>
        </p:blipFill>
        <p:spPr>
          <a:xfrm>
            <a:off x="2776895" y="487918"/>
            <a:ext cx="3547705" cy="2797612"/>
          </a:xfrm>
          <a:prstGeom prst="rect">
            <a:avLst/>
          </a:prstGeom>
          <a:noFill/>
          <a:ln>
            <a:noFill/>
          </a:ln>
        </p:spPr>
      </p:pic>
      <p:sp>
        <p:nvSpPr>
          <p:cNvPr id="66" name="Google Shape;66;p17"/>
          <p:cNvSpPr/>
          <p:nvPr/>
        </p:nvSpPr>
        <p:spPr>
          <a:xfrm>
            <a:off x="2776895" y="3426738"/>
            <a:ext cx="3915966" cy="706160"/>
          </a:xfrm>
          <a:prstGeom prst="rect">
            <a:avLst/>
          </a:prstGeom>
          <a:noFill/>
          <a:ln>
            <a:noFill/>
          </a:ln>
        </p:spPr>
        <p:txBody>
          <a:bodyPr anchorCtr="0" anchor="t" bIns="0" lIns="0" spcFirstLastPara="1" rIns="0" wrap="square" tIns="0">
            <a:noAutofit/>
          </a:bodyPr>
          <a:lstStyle/>
          <a:p>
            <a:pPr indent="0" lvl="0" marL="0" marR="0" rtl="0" algn="l">
              <a:lnSpc>
                <a:spcPct val="127586"/>
              </a:lnSpc>
              <a:spcBef>
                <a:spcPts val="0"/>
              </a:spcBef>
              <a:spcAft>
                <a:spcPts val="0"/>
              </a:spcAft>
              <a:buClr>
                <a:srgbClr val="151617"/>
              </a:buClr>
              <a:buSzPts val="1450"/>
              <a:buFont typeface="Montserrat"/>
              <a:buNone/>
            </a:pPr>
            <a:r>
              <a:rPr b="1" i="0" lang="en-US" sz="1450" u="none" cap="none" strike="noStrike">
                <a:solidFill>
                  <a:srgbClr val="151617"/>
                </a:solidFill>
                <a:latin typeface="Montserrat"/>
                <a:ea typeface="Montserrat"/>
                <a:cs typeface="Montserrat"/>
                <a:sym typeface="Montserrat"/>
              </a:rPr>
              <a:t>Young British men and women, alongside Young Indian men and women getting ready for war</a:t>
            </a:r>
            <a:endParaRPr b="0" i="0" sz="1450" u="none" cap="none" strike="noStrike"/>
          </a:p>
        </p:txBody>
      </p:sp>
      <p:pic>
        <p:nvPicPr>
          <p:cNvPr descr="preencoded.png" id="67" name="Google Shape;67;p17"/>
          <p:cNvPicPr preferRelativeResize="0"/>
          <p:nvPr/>
        </p:nvPicPr>
        <p:blipFill rotWithShape="1">
          <a:blip r:embed="rId4">
            <a:alphaModFix/>
          </a:blip>
          <a:srcRect b="0" l="0" r="0" t="0"/>
          <a:stretch/>
        </p:blipFill>
        <p:spPr>
          <a:xfrm>
            <a:off x="2776895" y="4274106"/>
            <a:ext cx="3547705" cy="2945844"/>
          </a:xfrm>
          <a:prstGeom prst="rect">
            <a:avLst/>
          </a:prstGeom>
          <a:noFill/>
          <a:ln>
            <a:noFill/>
          </a:ln>
        </p:spPr>
      </p:pic>
      <p:pic>
        <p:nvPicPr>
          <p:cNvPr descr="preencoded.png" id="68" name="Google Shape;68;p17"/>
          <p:cNvPicPr preferRelativeResize="0"/>
          <p:nvPr/>
        </p:nvPicPr>
        <p:blipFill rotWithShape="1">
          <a:blip r:embed="rId5">
            <a:alphaModFix/>
          </a:blip>
          <a:srcRect b="0" l="0" r="0" t="0"/>
          <a:stretch/>
        </p:blipFill>
        <p:spPr>
          <a:xfrm>
            <a:off x="7006709" y="487918"/>
            <a:ext cx="4392811" cy="4338518"/>
          </a:xfrm>
          <a:prstGeom prst="rect">
            <a:avLst/>
          </a:prstGeom>
          <a:noFill/>
          <a:ln>
            <a:noFill/>
          </a:ln>
        </p:spPr>
      </p:pic>
      <p:pic>
        <p:nvPicPr>
          <p:cNvPr descr="preencoded.png" id="69" name="Google Shape;69;p17"/>
          <p:cNvPicPr preferRelativeResize="0"/>
          <p:nvPr/>
        </p:nvPicPr>
        <p:blipFill rotWithShape="1">
          <a:blip r:embed="rId6">
            <a:alphaModFix/>
          </a:blip>
          <a:srcRect b="0" l="0" r="0" t="0"/>
          <a:stretch/>
        </p:blipFill>
        <p:spPr>
          <a:xfrm>
            <a:off x="7006709" y="4967645"/>
            <a:ext cx="4708684" cy="2471976"/>
          </a:xfrm>
          <a:prstGeom prst="rect">
            <a:avLst/>
          </a:prstGeom>
          <a:noFill/>
          <a:ln>
            <a:noFill/>
          </a:ln>
        </p:spPr>
      </p:pic>
      <p:sp>
        <p:nvSpPr>
          <p:cNvPr id="70" name="Google Shape;70;p17"/>
          <p:cNvSpPr/>
          <p:nvPr/>
        </p:nvSpPr>
        <p:spPr>
          <a:xfrm>
            <a:off x="2776895" y="7722037"/>
            <a:ext cx="9076611" cy="160734"/>
          </a:xfrm>
          <a:prstGeom prst="rect">
            <a:avLst/>
          </a:prstGeom>
          <a:noFill/>
          <a:ln>
            <a:noFill/>
          </a:ln>
        </p:spPr>
        <p:txBody>
          <a:bodyPr anchorCtr="0" anchor="t" bIns="0" lIns="0" spcFirstLastPara="1" rIns="0" wrap="square" tIns="0">
            <a:noAutofit/>
          </a:bodyPr>
          <a:lstStyle/>
          <a:p>
            <a:pPr indent="0" lvl="0" marL="0" marR="0" rtl="0" algn="l">
              <a:lnSpc>
                <a:spcPct val="166666"/>
              </a:lnSpc>
              <a:spcBef>
                <a:spcPts val="0"/>
              </a:spcBef>
              <a:spcAft>
                <a:spcPts val="0"/>
              </a:spcAft>
              <a:buSzPts val="750"/>
              <a:buFont typeface="Arial"/>
              <a:buNone/>
            </a:pPr>
            <a:r>
              <a:t/>
            </a:r>
            <a:endParaRPr b="0" i="0" sz="750" u="none" cap="none" strike="noStrike"/>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descr="preencoded.png" id="76" name="Google Shape;76;p18"/>
          <p:cNvPicPr preferRelativeResize="0"/>
          <p:nvPr/>
        </p:nvPicPr>
        <p:blipFill rotWithShape="1">
          <a:blip r:embed="rId3">
            <a:alphaModFix/>
          </a:blip>
          <a:srcRect b="0" l="0" r="0" t="0"/>
          <a:stretch/>
        </p:blipFill>
        <p:spPr>
          <a:xfrm>
            <a:off x="9144000" y="0"/>
            <a:ext cx="5486400" cy="8229600"/>
          </a:xfrm>
          <a:prstGeom prst="rect">
            <a:avLst/>
          </a:prstGeom>
          <a:noFill/>
          <a:ln>
            <a:noFill/>
          </a:ln>
        </p:spPr>
      </p:pic>
      <p:pic>
        <p:nvPicPr>
          <p:cNvPr descr="preencoded.png" id="77" name="Google Shape;77;p18"/>
          <p:cNvPicPr preferRelativeResize="0"/>
          <p:nvPr/>
        </p:nvPicPr>
        <p:blipFill rotWithShape="1">
          <a:blip r:embed="rId4">
            <a:alphaModFix/>
          </a:blip>
          <a:srcRect b="0" l="0" r="0" t="0"/>
          <a:stretch/>
        </p:blipFill>
        <p:spPr>
          <a:xfrm>
            <a:off x="9383554" y="2448282"/>
            <a:ext cx="5007173" cy="3332917"/>
          </a:xfrm>
          <a:prstGeom prst="rect">
            <a:avLst/>
          </a:prstGeom>
          <a:noFill/>
          <a:ln>
            <a:noFill/>
          </a:ln>
        </p:spPr>
      </p:pic>
      <p:sp>
        <p:nvSpPr>
          <p:cNvPr id="78" name="Google Shape;78;p18"/>
          <p:cNvSpPr/>
          <p:nvPr/>
        </p:nvSpPr>
        <p:spPr>
          <a:xfrm>
            <a:off x="766882" y="833438"/>
            <a:ext cx="7610237" cy="898684"/>
          </a:xfrm>
          <a:prstGeom prst="rect">
            <a:avLst/>
          </a:prstGeom>
          <a:noFill/>
          <a:ln>
            <a:noFill/>
          </a:ln>
        </p:spPr>
        <p:txBody>
          <a:bodyPr anchorCtr="0" anchor="t" bIns="0" lIns="0" spcFirstLastPara="1" rIns="0" wrap="square" tIns="0">
            <a:noAutofit/>
          </a:bodyPr>
          <a:lstStyle/>
          <a:p>
            <a:pPr indent="0" lvl="0" marL="0" marR="0" rtl="0" algn="l">
              <a:lnSpc>
                <a:spcPct val="127027"/>
              </a:lnSpc>
              <a:spcBef>
                <a:spcPts val="0"/>
              </a:spcBef>
              <a:spcAft>
                <a:spcPts val="0"/>
              </a:spcAft>
              <a:buClr>
                <a:srgbClr val="151617"/>
              </a:buClr>
              <a:buSzPts val="1850"/>
              <a:buFont typeface="Montserrat"/>
              <a:buNone/>
            </a:pPr>
            <a:r>
              <a:rPr b="1" i="0" lang="en-US" sz="1850" u="none" cap="none" strike="noStrike">
                <a:solidFill>
                  <a:srgbClr val="151617"/>
                </a:solidFill>
                <a:latin typeface="Montserrat"/>
                <a:ea typeface="Montserrat"/>
                <a:cs typeface="Montserrat"/>
                <a:sym typeface="Montserrat"/>
              </a:rPr>
              <a:t>The 89th Punjabis, tracing its origin to 1798, have the unique distinction of serving in more theatres of war than any other unit</a:t>
            </a:r>
            <a:endParaRPr b="0" i="0" sz="1850" u="none" cap="none" strike="noStrike"/>
          </a:p>
        </p:txBody>
      </p:sp>
      <p:sp>
        <p:nvSpPr>
          <p:cNvPr id="79" name="Google Shape;79;p18"/>
          <p:cNvSpPr/>
          <p:nvPr/>
        </p:nvSpPr>
        <p:spPr>
          <a:xfrm>
            <a:off x="766882" y="2019657"/>
            <a:ext cx="7610237" cy="920115"/>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151617"/>
              </a:buClr>
              <a:buSzPts val="1500"/>
              <a:buFont typeface="Inconsolata"/>
              <a:buNone/>
            </a:pPr>
            <a:r>
              <a:rPr b="1" i="0" lang="en-US" sz="1500" u="sng" cap="none" strike="noStrike">
                <a:solidFill>
                  <a:schemeClr val="hlink"/>
                </a:solidFill>
                <a:latin typeface="Inconsolata"/>
                <a:ea typeface="Inconsolata"/>
                <a:cs typeface="Inconsolata"/>
                <a:sym typeface="Inconsolata"/>
                <a:hlinkClick r:id="rId5"/>
              </a:rPr>
              <a:t>Aden</a:t>
            </a:r>
            <a:r>
              <a:rPr b="0" i="0" lang="en-US" sz="1500" u="none" cap="none" strike="noStrike">
                <a:solidFill>
                  <a:srgbClr val="151617"/>
                </a:solidFill>
                <a:latin typeface="Inconsolata"/>
                <a:ea typeface="Inconsolata"/>
                <a:cs typeface="Inconsolata"/>
                <a:sym typeface="Inconsolata"/>
              </a:rPr>
              <a:t> (</a:t>
            </a:r>
            <a:r>
              <a:rPr b="0" i="0" lang="en-US" sz="1500" u="sng" cap="none" strike="noStrike">
                <a:solidFill>
                  <a:schemeClr val="hlink"/>
                </a:solidFill>
                <a:latin typeface="Inconsolata"/>
                <a:ea typeface="Inconsolata"/>
                <a:cs typeface="Inconsolata"/>
                <a:sym typeface="Inconsolata"/>
                <a:hlinkClick r:id="rId6"/>
              </a:rPr>
              <a:t>Yemen</a:t>
            </a:r>
            <a:r>
              <a:rPr b="0" i="0" lang="en-US" sz="1500" u="none" cap="none" strike="noStrike">
                <a:solidFill>
                  <a:srgbClr val="151617"/>
                </a:solidFill>
                <a:latin typeface="Inconsolata"/>
                <a:ea typeface="Inconsolata"/>
                <a:cs typeface="Inconsolata"/>
                <a:sym typeface="Inconsolata"/>
              </a:rPr>
              <a:t>), where they carried out the first opposed sea-borne assault landing in modern warfare, when they landed at </a:t>
            </a:r>
            <a:r>
              <a:rPr b="0" i="0" lang="en-US" sz="1500" u="sng" cap="none" strike="noStrike">
                <a:solidFill>
                  <a:schemeClr val="hlink"/>
                </a:solidFill>
                <a:latin typeface="Inconsolata"/>
                <a:ea typeface="Inconsolata"/>
                <a:cs typeface="Inconsolata"/>
                <a:sym typeface="Inconsolata"/>
                <a:hlinkClick r:id="rId7"/>
              </a:rPr>
              <a:t>Sheik Saiad</a:t>
            </a:r>
            <a:r>
              <a:rPr b="0" i="0" lang="en-US" sz="1500" u="none" cap="none" strike="noStrike">
                <a:solidFill>
                  <a:srgbClr val="151617"/>
                </a:solidFill>
                <a:latin typeface="Inconsolata"/>
                <a:ea typeface="Inconsolata"/>
                <a:cs typeface="Inconsolata"/>
                <a:sym typeface="Inconsolata"/>
              </a:rPr>
              <a:t> Peninsula on 10 November 1914</a:t>
            </a:r>
            <a:endParaRPr b="0" i="0" sz="1500" u="none" cap="none" strike="noStrike"/>
          </a:p>
        </p:txBody>
      </p:sp>
      <p:sp>
        <p:nvSpPr>
          <p:cNvPr id="80" name="Google Shape;80;p18"/>
          <p:cNvSpPr/>
          <p:nvPr/>
        </p:nvSpPr>
        <p:spPr>
          <a:xfrm>
            <a:off x="766882" y="3006804"/>
            <a:ext cx="7610237" cy="613410"/>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151617"/>
              </a:buClr>
              <a:buSzPts val="1500"/>
              <a:buFont typeface="Inconsolata"/>
              <a:buNone/>
            </a:pPr>
            <a:r>
              <a:rPr b="1" i="0" lang="en-US" sz="1500" u="sng" cap="none" strike="noStrike">
                <a:solidFill>
                  <a:schemeClr val="hlink"/>
                </a:solidFill>
                <a:latin typeface="Inconsolata"/>
                <a:ea typeface="Inconsolata"/>
                <a:cs typeface="Inconsolata"/>
                <a:sym typeface="Inconsolata"/>
                <a:hlinkClick r:id="rId8"/>
              </a:rPr>
              <a:t>Egypt</a:t>
            </a:r>
            <a:r>
              <a:rPr b="0" i="0" lang="en-US" sz="1500" u="none" cap="none" strike="noStrike">
                <a:solidFill>
                  <a:srgbClr val="151617"/>
                </a:solidFill>
                <a:latin typeface="Inconsolata"/>
                <a:ea typeface="Inconsolata"/>
                <a:cs typeface="Inconsolata"/>
                <a:sym typeface="Inconsolata"/>
              </a:rPr>
              <a:t>, where they defended </a:t>
            </a:r>
            <a:r>
              <a:rPr b="0" i="0" lang="en-US" sz="1500" u="sng" cap="none" strike="noStrike">
                <a:solidFill>
                  <a:schemeClr val="hlink"/>
                </a:solidFill>
                <a:latin typeface="Inconsolata"/>
                <a:ea typeface="Inconsolata"/>
                <a:cs typeface="Inconsolata"/>
                <a:sym typeface="Inconsolata"/>
                <a:hlinkClick r:id="rId9"/>
              </a:rPr>
              <a:t>Suez Canal</a:t>
            </a:r>
            <a:r>
              <a:rPr b="0" i="0" lang="en-US" sz="1500" u="none" cap="none" strike="noStrike">
                <a:solidFill>
                  <a:srgbClr val="151617"/>
                </a:solidFill>
                <a:latin typeface="Inconsolata"/>
                <a:ea typeface="Inconsolata"/>
                <a:cs typeface="Inconsolata"/>
                <a:sym typeface="Inconsolata"/>
              </a:rPr>
              <a:t> against the Turkish attack in February 1915.</a:t>
            </a:r>
            <a:endParaRPr b="0" i="0" sz="1500" u="none" cap="none" strike="noStrike"/>
          </a:p>
        </p:txBody>
      </p:sp>
      <p:sp>
        <p:nvSpPr>
          <p:cNvPr id="81" name="Google Shape;81;p18"/>
          <p:cNvSpPr/>
          <p:nvPr/>
        </p:nvSpPr>
        <p:spPr>
          <a:xfrm>
            <a:off x="766882" y="3687247"/>
            <a:ext cx="7610237" cy="306705"/>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151617"/>
              </a:buClr>
              <a:buSzPts val="1500"/>
              <a:buFont typeface="Inconsolata"/>
              <a:buNone/>
            </a:pPr>
            <a:r>
              <a:rPr b="1" i="0" lang="en-US" sz="1500" u="sng" cap="none" strike="noStrike">
                <a:solidFill>
                  <a:schemeClr val="hlink"/>
                </a:solidFill>
                <a:latin typeface="Inconsolata"/>
                <a:ea typeface="Inconsolata"/>
                <a:cs typeface="Inconsolata"/>
                <a:sym typeface="Inconsolata"/>
                <a:hlinkClick r:id="rId10"/>
              </a:rPr>
              <a:t>Gallipoli</a:t>
            </a:r>
            <a:r>
              <a:rPr b="0" i="0" lang="en-US" sz="1500" u="none" cap="none" strike="noStrike">
                <a:solidFill>
                  <a:srgbClr val="151617"/>
                </a:solidFill>
                <a:latin typeface="Inconsolata"/>
                <a:ea typeface="Inconsolata"/>
                <a:cs typeface="Inconsolata"/>
                <a:sym typeface="Inconsolata"/>
              </a:rPr>
              <a:t>, where they fought in the Second </a:t>
            </a:r>
            <a:r>
              <a:rPr b="0" i="0" lang="en-US" sz="1500" u="sng" cap="none" strike="noStrike">
                <a:solidFill>
                  <a:schemeClr val="hlink"/>
                </a:solidFill>
                <a:latin typeface="Inconsolata"/>
                <a:ea typeface="Inconsolata"/>
                <a:cs typeface="Inconsolata"/>
                <a:sym typeface="Inconsolata"/>
                <a:hlinkClick r:id="rId11"/>
              </a:rPr>
              <a:t>Battle of Krithia</a:t>
            </a:r>
            <a:r>
              <a:rPr b="0" i="0" lang="en-US" sz="1500" u="none" cap="none" strike="noStrike">
                <a:solidFill>
                  <a:srgbClr val="151617"/>
                </a:solidFill>
                <a:latin typeface="Inconsolata"/>
                <a:ea typeface="Inconsolata"/>
                <a:cs typeface="Inconsolata"/>
                <a:sym typeface="Inconsolata"/>
              </a:rPr>
              <a:t> in May 1915.</a:t>
            </a:r>
            <a:endParaRPr b="0" i="0" sz="1500" u="none" cap="none" strike="noStrike"/>
          </a:p>
        </p:txBody>
      </p:sp>
      <p:sp>
        <p:nvSpPr>
          <p:cNvPr id="82" name="Google Shape;82;p18"/>
          <p:cNvSpPr/>
          <p:nvPr/>
        </p:nvSpPr>
        <p:spPr>
          <a:xfrm>
            <a:off x="766882" y="4060984"/>
            <a:ext cx="7610237" cy="613410"/>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151617"/>
              </a:buClr>
              <a:buSzPts val="1500"/>
              <a:buFont typeface="Inconsolata"/>
              <a:buNone/>
            </a:pPr>
            <a:r>
              <a:rPr b="1" i="0" lang="en-US" sz="1500" u="sng" cap="none" strike="noStrike">
                <a:solidFill>
                  <a:schemeClr val="hlink"/>
                </a:solidFill>
                <a:latin typeface="Inconsolata"/>
                <a:ea typeface="Inconsolata"/>
                <a:cs typeface="Inconsolata"/>
                <a:sym typeface="Inconsolata"/>
                <a:hlinkClick r:id="rId12"/>
              </a:rPr>
              <a:t>France</a:t>
            </a:r>
            <a:r>
              <a:rPr b="0" i="0" lang="en-US" sz="1500" u="none" cap="none" strike="noStrike">
                <a:solidFill>
                  <a:srgbClr val="151617"/>
                </a:solidFill>
                <a:latin typeface="Inconsolata"/>
                <a:ea typeface="Inconsolata"/>
                <a:cs typeface="Inconsolata"/>
                <a:sym typeface="Inconsolata"/>
              </a:rPr>
              <a:t>, where they endured the horrors of trench warfare from May to December 1915.</a:t>
            </a:r>
            <a:endParaRPr b="0" i="0" sz="1500" u="none" cap="none" strike="noStrike"/>
          </a:p>
        </p:txBody>
      </p:sp>
      <p:sp>
        <p:nvSpPr>
          <p:cNvPr id="83" name="Google Shape;83;p18"/>
          <p:cNvSpPr/>
          <p:nvPr/>
        </p:nvSpPr>
        <p:spPr>
          <a:xfrm>
            <a:off x="766882" y="4741426"/>
            <a:ext cx="7610237" cy="920115"/>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151617"/>
              </a:buClr>
              <a:buSzPts val="1500"/>
              <a:buFont typeface="Inconsolata"/>
              <a:buNone/>
            </a:pPr>
            <a:r>
              <a:rPr b="1" i="0" lang="en-US" sz="1500" u="sng" cap="none" strike="noStrike">
                <a:solidFill>
                  <a:schemeClr val="hlink"/>
                </a:solidFill>
                <a:latin typeface="Inconsolata"/>
                <a:ea typeface="Inconsolata"/>
                <a:cs typeface="Inconsolata"/>
                <a:sym typeface="Inconsolata"/>
                <a:hlinkClick r:id="rId13"/>
              </a:rPr>
              <a:t>Mesopotamia</a:t>
            </a:r>
            <a:r>
              <a:rPr b="0" i="0" lang="en-US" sz="1500" u="none" cap="none" strike="noStrike">
                <a:solidFill>
                  <a:srgbClr val="151617"/>
                </a:solidFill>
                <a:latin typeface="Inconsolata"/>
                <a:ea typeface="Inconsolata"/>
                <a:cs typeface="Inconsolata"/>
                <a:sym typeface="Inconsolata"/>
              </a:rPr>
              <a:t>, where the regiment fought with great distinction and was almost decimated in the bloody battles for the Relief of </a:t>
            </a:r>
            <a:r>
              <a:rPr b="0" i="0" lang="en-US" sz="1500" u="sng" cap="none" strike="noStrike">
                <a:solidFill>
                  <a:schemeClr val="hlink"/>
                </a:solidFill>
                <a:latin typeface="Inconsolata"/>
                <a:ea typeface="Inconsolata"/>
                <a:cs typeface="Inconsolata"/>
                <a:sym typeface="Inconsolata"/>
                <a:hlinkClick r:id="rId14"/>
              </a:rPr>
              <a:t>Kut al Amara</a:t>
            </a:r>
            <a:r>
              <a:rPr b="0" i="0" lang="en-US" sz="1500" u="none" cap="none" strike="noStrike">
                <a:solidFill>
                  <a:srgbClr val="151617"/>
                </a:solidFill>
                <a:latin typeface="Inconsolata"/>
                <a:ea typeface="Inconsolata"/>
                <a:cs typeface="Inconsolata"/>
                <a:sym typeface="Inconsolata"/>
              </a:rPr>
              <a:t> on the Tigris Front in 1916.</a:t>
            </a:r>
            <a:endParaRPr b="0" i="0" sz="1500" u="none" cap="none" strike="noStrike"/>
          </a:p>
        </p:txBody>
      </p:sp>
      <p:sp>
        <p:nvSpPr>
          <p:cNvPr id="84" name="Google Shape;84;p18"/>
          <p:cNvSpPr/>
          <p:nvPr/>
        </p:nvSpPr>
        <p:spPr>
          <a:xfrm>
            <a:off x="766882" y="5728573"/>
            <a:ext cx="7610237" cy="613410"/>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151617"/>
              </a:buClr>
              <a:buSzPts val="1500"/>
              <a:buFont typeface="Inconsolata"/>
              <a:buNone/>
            </a:pPr>
            <a:r>
              <a:rPr b="1" i="0" lang="en-US" sz="1500" u="sng" cap="none" strike="noStrike">
                <a:solidFill>
                  <a:schemeClr val="hlink"/>
                </a:solidFill>
                <a:latin typeface="Inconsolata"/>
                <a:ea typeface="Inconsolata"/>
                <a:cs typeface="Inconsolata"/>
                <a:sym typeface="Inconsolata"/>
                <a:hlinkClick r:id="rId15"/>
              </a:rPr>
              <a:t>North West Frontier of India</a:t>
            </a:r>
            <a:r>
              <a:rPr b="0" i="0" lang="en-US" sz="1500" u="none" cap="none" strike="noStrike">
                <a:solidFill>
                  <a:srgbClr val="151617"/>
                </a:solidFill>
                <a:latin typeface="Inconsolata"/>
                <a:ea typeface="Inconsolata"/>
                <a:cs typeface="Inconsolata"/>
                <a:sym typeface="Inconsolata"/>
              </a:rPr>
              <a:t>, where they served on the </a:t>
            </a:r>
            <a:r>
              <a:rPr b="0" i="0" lang="en-US" sz="1500" u="sng" cap="none" strike="noStrike">
                <a:solidFill>
                  <a:schemeClr val="hlink"/>
                </a:solidFill>
                <a:latin typeface="Inconsolata"/>
                <a:ea typeface="Inconsolata"/>
                <a:cs typeface="Inconsolata"/>
                <a:sym typeface="Inconsolata"/>
                <a:hlinkClick r:id="rId16"/>
              </a:rPr>
              <a:t>Mohmand Blockade</a:t>
            </a:r>
            <a:r>
              <a:rPr b="0" i="0" lang="en-US" sz="1500" u="none" cap="none" strike="noStrike">
                <a:solidFill>
                  <a:srgbClr val="151617"/>
                </a:solidFill>
                <a:latin typeface="Inconsolata"/>
                <a:ea typeface="Inconsolata"/>
                <a:cs typeface="Inconsolata"/>
                <a:sym typeface="Inconsolata"/>
              </a:rPr>
              <a:t> in 1917, while recuperating from the casualties suffered in Mesopotamia.</a:t>
            </a:r>
            <a:endParaRPr b="0" i="0" sz="1500" u="none" cap="none" strike="noStrike"/>
          </a:p>
        </p:txBody>
      </p:sp>
      <p:sp>
        <p:nvSpPr>
          <p:cNvPr id="85" name="Google Shape;85;p18"/>
          <p:cNvSpPr/>
          <p:nvPr/>
        </p:nvSpPr>
        <p:spPr>
          <a:xfrm>
            <a:off x="766882" y="6409015"/>
            <a:ext cx="7610237" cy="306705"/>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151617"/>
              </a:buClr>
              <a:buSzPts val="1500"/>
              <a:buFont typeface="Inconsolata"/>
              <a:buNone/>
            </a:pPr>
            <a:r>
              <a:rPr b="1" i="0" lang="en-US" sz="1500" u="sng" cap="none" strike="noStrike">
                <a:solidFill>
                  <a:schemeClr val="hlink"/>
                </a:solidFill>
                <a:latin typeface="Inconsolata"/>
                <a:ea typeface="Inconsolata"/>
                <a:cs typeface="Inconsolata"/>
                <a:sym typeface="Inconsolata"/>
                <a:hlinkClick r:id="rId17"/>
              </a:rPr>
              <a:t>Salonika (Greece)</a:t>
            </a:r>
            <a:r>
              <a:rPr b="0" i="0" lang="en-US" sz="1500" u="none" cap="none" strike="noStrike">
                <a:solidFill>
                  <a:srgbClr val="151617"/>
                </a:solidFill>
                <a:latin typeface="Inconsolata"/>
                <a:ea typeface="Inconsolata"/>
                <a:cs typeface="Inconsolata"/>
                <a:sym typeface="Inconsolata"/>
              </a:rPr>
              <a:t>, where they arrived in 1918 but were not actively engaged.</a:t>
            </a:r>
            <a:endParaRPr b="0" i="0" sz="1500" u="none" cap="none" strike="noStrike"/>
          </a:p>
        </p:txBody>
      </p:sp>
      <p:sp>
        <p:nvSpPr>
          <p:cNvPr id="86" name="Google Shape;86;p18"/>
          <p:cNvSpPr/>
          <p:nvPr/>
        </p:nvSpPr>
        <p:spPr>
          <a:xfrm>
            <a:off x="766882" y="6782753"/>
            <a:ext cx="7610237" cy="613410"/>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151617"/>
              </a:buClr>
              <a:buSzPts val="1500"/>
              <a:buFont typeface="Inconsolata"/>
              <a:buNone/>
            </a:pPr>
            <a:r>
              <a:rPr b="1" i="0" lang="en-US" sz="1500" u="sng" cap="none" strike="noStrike">
                <a:solidFill>
                  <a:schemeClr val="hlink"/>
                </a:solidFill>
                <a:latin typeface="Inconsolata"/>
                <a:ea typeface="Inconsolata"/>
                <a:cs typeface="Inconsolata"/>
                <a:sym typeface="Inconsolata"/>
                <a:hlinkClick r:id="rId18"/>
              </a:rPr>
              <a:t>Russian Transcaucasia</a:t>
            </a:r>
            <a:r>
              <a:rPr b="0" i="0" lang="en-US" sz="1500" u="none" cap="none" strike="noStrike">
                <a:solidFill>
                  <a:srgbClr val="151617"/>
                </a:solidFill>
                <a:latin typeface="Inconsolata"/>
                <a:ea typeface="Inconsolata"/>
                <a:cs typeface="Inconsolata"/>
                <a:sym typeface="Inconsolata"/>
              </a:rPr>
              <a:t>, where they served from 1918 to 1920 as part of the British Expeditionary Force.</a:t>
            </a:r>
            <a:endParaRPr b="0" i="0" sz="1500" u="none" cap="none" strike="noStrike"/>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p:nvPr/>
        </p:nvSpPr>
        <p:spPr>
          <a:xfrm>
            <a:off x="1857732" y="415171"/>
            <a:ext cx="7561421" cy="471845"/>
          </a:xfrm>
          <a:prstGeom prst="rect">
            <a:avLst/>
          </a:prstGeom>
          <a:noFill/>
          <a:ln>
            <a:noFill/>
          </a:ln>
        </p:spPr>
        <p:txBody>
          <a:bodyPr anchorCtr="0" anchor="t" bIns="0" lIns="0" spcFirstLastPara="1" rIns="0" wrap="square" tIns="0">
            <a:noAutofit/>
          </a:bodyPr>
          <a:lstStyle/>
          <a:p>
            <a:pPr indent="0" lvl="0" marL="0" marR="0" rtl="0" algn="l">
              <a:lnSpc>
                <a:spcPct val="125423"/>
              </a:lnSpc>
              <a:spcBef>
                <a:spcPts val="0"/>
              </a:spcBef>
              <a:spcAft>
                <a:spcPts val="0"/>
              </a:spcAft>
              <a:buClr>
                <a:srgbClr val="151617"/>
              </a:buClr>
              <a:buSzPts val="2950"/>
              <a:buFont typeface="Montserrat"/>
              <a:buNone/>
            </a:pPr>
            <a:r>
              <a:rPr b="1" i="0" lang="en-US" sz="2950" u="none" cap="none" strike="noStrike">
                <a:solidFill>
                  <a:srgbClr val="151617"/>
                </a:solidFill>
                <a:latin typeface="Montserrat"/>
                <a:ea typeface="Montserrat"/>
                <a:cs typeface="Montserrat"/>
                <a:sym typeface="Montserrat"/>
              </a:rPr>
              <a:t>Where did Indian troops come from?</a:t>
            </a:r>
            <a:endParaRPr b="0" i="0" sz="2950" u="none" cap="none" strike="noStrike"/>
          </a:p>
        </p:txBody>
      </p:sp>
      <p:sp>
        <p:nvSpPr>
          <p:cNvPr id="93" name="Google Shape;93;p19"/>
          <p:cNvSpPr/>
          <p:nvPr/>
        </p:nvSpPr>
        <p:spPr>
          <a:xfrm>
            <a:off x="1857732" y="1188958"/>
            <a:ext cx="10914936" cy="241459"/>
          </a:xfrm>
          <a:prstGeom prst="rect">
            <a:avLst/>
          </a:prstGeom>
          <a:noFill/>
          <a:ln>
            <a:noFill/>
          </a:ln>
        </p:spPr>
        <p:txBody>
          <a:bodyPr anchorCtr="0" anchor="t" bIns="0" lIns="0" spcFirstLastPara="1" rIns="0" wrap="square" tIns="0">
            <a:noAutofit/>
          </a:bodyPr>
          <a:lstStyle/>
          <a:p>
            <a:pPr indent="0" lvl="0" marL="0" marR="0" rtl="0" algn="l">
              <a:lnSpc>
                <a:spcPct val="165217"/>
              </a:lnSpc>
              <a:spcBef>
                <a:spcPts val="0"/>
              </a:spcBef>
              <a:spcAft>
                <a:spcPts val="0"/>
              </a:spcAft>
              <a:buClr>
                <a:srgbClr val="151617"/>
              </a:buClr>
              <a:buSzPts val="1150"/>
              <a:buFont typeface="Inconsolata"/>
              <a:buNone/>
            </a:pPr>
            <a:r>
              <a:rPr b="0" i="1" lang="en-US" sz="1150" u="none" cap="none" strike="noStrike">
                <a:solidFill>
                  <a:srgbClr val="151617"/>
                </a:solidFill>
                <a:latin typeface="Inconsolata"/>
                <a:ea typeface="Inconsolata"/>
                <a:cs typeface="Inconsolata"/>
                <a:sym typeface="Inconsolata"/>
              </a:rPr>
              <a:t>Volunteers came from both regions - Indian kingdoms (Mysore, Jodhpur and Bhagyanagar (Hyderabad)) and British India.</a:t>
            </a:r>
            <a:endParaRPr b="0" i="0" sz="1150" u="none" cap="none" strike="noStrike"/>
          </a:p>
        </p:txBody>
      </p:sp>
      <p:sp>
        <p:nvSpPr>
          <p:cNvPr id="94" name="Google Shape;94;p19"/>
          <p:cNvSpPr/>
          <p:nvPr/>
        </p:nvSpPr>
        <p:spPr>
          <a:xfrm>
            <a:off x="1857732" y="1736050"/>
            <a:ext cx="2057519" cy="241459"/>
          </a:xfrm>
          <a:prstGeom prst="rect">
            <a:avLst/>
          </a:prstGeom>
          <a:noFill/>
          <a:ln>
            <a:noFill/>
          </a:ln>
        </p:spPr>
        <p:txBody>
          <a:bodyPr anchorCtr="0" anchor="t" bIns="0" lIns="0" spcFirstLastPara="1" rIns="0" wrap="square" tIns="0">
            <a:noAutofit/>
          </a:bodyPr>
          <a:lstStyle/>
          <a:p>
            <a:pPr indent="0" lvl="0" marL="0" marR="0" rtl="0" algn="l">
              <a:lnSpc>
                <a:spcPct val="165217"/>
              </a:lnSpc>
              <a:spcBef>
                <a:spcPts val="0"/>
              </a:spcBef>
              <a:spcAft>
                <a:spcPts val="0"/>
              </a:spcAft>
              <a:buSzPts val="1150"/>
              <a:buFont typeface="Arial"/>
              <a:buNone/>
            </a:pPr>
            <a:r>
              <a:t/>
            </a:r>
            <a:endParaRPr b="0" i="0" sz="1150" u="none" cap="none" strike="noStrike"/>
          </a:p>
        </p:txBody>
      </p:sp>
      <p:pic>
        <p:nvPicPr>
          <p:cNvPr descr="preencoded.png" id="95" name="Google Shape;95;p19"/>
          <p:cNvPicPr preferRelativeResize="0"/>
          <p:nvPr/>
        </p:nvPicPr>
        <p:blipFill rotWithShape="1">
          <a:blip r:embed="rId3">
            <a:alphaModFix/>
          </a:blip>
          <a:srcRect b="0" l="0" r="0" t="0"/>
          <a:stretch/>
        </p:blipFill>
        <p:spPr>
          <a:xfrm>
            <a:off x="4291251" y="1769983"/>
            <a:ext cx="6063020" cy="5464373"/>
          </a:xfrm>
          <a:prstGeom prst="rect">
            <a:avLst/>
          </a:prstGeom>
          <a:noFill/>
          <a:ln>
            <a:noFill/>
          </a:ln>
        </p:spPr>
      </p:pic>
      <p:sp>
        <p:nvSpPr>
          <p:cNvPr id="96" name="Google Shape;96;p19"/>
          <p:cNvSpPr/>
          <p:nvPr/>
        </p:nvSpPr>
        <p:spPr>
          <a:xfrm>
            <a:off x="10730270" y="1736050"/>
            <a:ext cx="2057519" cy="241459"/>
          </a:xfrm>
          <a:prstGeom prst="rect">
            <a:avLst/>
          </a:prstGeom>
          <a:noFill/>
          <a:ln>
            <a:noFill/>
          </a:ln>
        </p:spPr>
        <p:txBody>
          <a:bodyPr anchorCtr="0" anchor="t" bIns="0" lIns="0" spcFirstLastPara="1" rIns="0" wrap="square" tIns="0">
            <a:noAutofit/>
          </a:bodyPr>
          <a:lstStyle/>
          <a:p>
            <a:pPr indent="0" lvl="0" marL="0" marR="0" rtl="0" algn="l">
              <a:lnSpc>
                <a:spcPct val="165217"/>
              </a:lnSpc>
              <a:spcBef>
                <a:spcPts val="0"/>
              </a:spcBef>
              <a:spcAft>
                <a:spcPts val="0"/>
              </a:spcAft>
              <a:buSzPts val="1150"/>
              <a:buFont typeface="Arial"/>
              <a:buNone/>
            </a:pPr>
            <a:r>
              <a:t/>
            </a:r>
            <a:endParaRPr b="0" i="0" sz="1150" u="none" cap="none" strike="noStrike"/>
          </a:p>
        </p:txBody>
      </p:sp>
      <p:sp>
        <p:nvSpPr>
          <p:cNvPr id="97" name="Google Shape;97;p19"/>
          <p:cNvSpPr/>
          <p:nvPr/>
        </p:nvSpPr>
        <p:spPr>
          <a:xfrm>
            <a:off x="1857732" y="7573923"/>
            <a:ext cx="10914936" cy="241459"/>
          </a:xfrm>
          <a:prstGeom prst="rect">
            <a:avLst/>
          </a:prstGeom>
          <a:noFill/>
          <a:ln>
            <a:noFill/>
          </a:ln>
        </p:spPr>
        <p:txBody>
          <a:bodyPr anchorCtr="0" anchor="t" bIns="0" lIns="0" spcFirstLastPara="1" rIns="0" wrap="square" tIns="0">
            <a:noAutofit/>
          </a:bodyPr>
          <a:lstStyle/>
          <a:p>
            <a:pPr indent="0" lvl="0" marL="0" marR="0" rtl="0" algn="l">
              <a:lnSpc>
                <a:spcPct val="165217"/>
              </a:lnSpc>
              <a:spcBef>
                <a:spcPts val="0"/>
              </a:spcBef>
              <a:spcAft>
                <a:spcPts val="0"/>
              </a:spcAft>
              <a:buSzPts val="1150"/>
              <a:buFont typeface="Arial"/>
              <a:buNone/>
            </a:pPr>
            <a:r>
              <a:t/>
            </a:r>
            <a:endParaRPr b="0" i="0" sz="1150" u="none" cap="none" strike="noStrike"/>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p:nvPr/>
        </p:nvSpPr>
        <p:spPr>
          <a:xfrm>
            <a:off x="755213" y="500182"/>
            <a:ext cx="8761928" cy="567095"/>
          </a:xfrm>
          <a:prstGeom prst="rect">
            <a:avLst/>
          </a:prstGeom>
          <a:noFill/>
          <a:ln>
            <a:noFill/>
          </a:ln>
        </p:spPr>
        <p:txBody>
          <a:bodyPr anchorCtr="0" anchor="t" bIns="0" lIns="0" spcFirstLastPara="1" rIns="0" wrap="square" tIns="0">
            <a:noAutofit/>
          </a:bodyPr>
          <a:lstStyle/>
          <a:p>
            <a:pPr indent="0" lvl="0" marL="0" marR="0" rtl="0" algn="l">
              <a:lnSpc>
                <a:spcPct val="125352"/>
              </a:lnSpc>
              <a:spcBef>
                <a:spcPts val="0"/>
              </a:spcBef>
              <a:spcAft>
                <a:spcPts val="0"/>
              </a:spcAft>
              <a:buClr>
                <a:srgbClr val="151617"/>
              </a:buClr>
              <a:buSzPts val="3550"/>
              <a:buFont typeface="Montserrat"/>
              <a:buNone/>
            </a:pPr>
            <a:r>
              <a:rPr b="1" i="0" lang="en-US" sz="3550" u="none" cap="none" strike="noStrike">
                <a:solidFill>
                  <a:srgbClr val="151617"/>
                </a:solidFill>
                <a:latin typeface="Montserrat"/>
                <a:ea typeface="Montserrat"/>
                <a:cs typeface="Montserrat"/>
                <a:sym typeface="Montserrat"/>
              </a:rPr>
              <a:t>Indians in the Imperial War Cabinet</a:t>
            </a:r>
            <a:endParaRPr b="0" i="0" sz="3550" u="none" cap="none" strike="noStrike"/>
          </a:p>
        </p:txBody>
      </p:sp>
      <p:pic>
        <p:nvPicPr>
          <p:cNvPr descr="preencoded.png" id="104" name="Google Shape;104;p20"/>
          <p:cNvPicPr preferRelativeResize="0"/>
          <p:nvPr/>
        </p:nvPicPr>
        <p:blipFill rotWithShape="1">
          <a:blip r:embed="rId3">
            <a:alphaModFix/>
          </a:blip>
          <a:srcRect b="0" l="0" r="0" t="0"/>
          <a:stretch/>
        </p:blipFill>
        <p:spPr>
          <a:xfrm>
            <a:off x="1055013" y="1543526"/>
            <a:ext cx="5738812" cy="3780353"/>
          </a:xfrm>
          <a:prstGeom prst="rect">
            <a:avLst/>
          </a:prstGeom>
          <a:noFill/>
          <a:ln>
            <a:noFill/>
          </a:ln>
        </p:spPr>
      </p:pic>
      <p:sp>
        <p:nvSpPr>
          <p:cNvPr id="105" name="Google Shape;105;p20"/>
          <p:cNvSpPr/>
          <p:nvPr/>
        </p:nvSpPr>
        <p:spPr>
          <a:xfrm>
            <a:off x="755213" y="5527953"/>
            <a:ext cx="6338530" cy="580549"/>
          </a:xfrm>
          <a:prstGeom prst="rect">
            <a:avLst/>
          </a:prstGeom>
          <a:noFill/>
          <a:ln>
            <a:noFill/>
          </a:ln>
        </p:spPr>
        <p:txBody>
          <a:bodyPr anchorCtr="0" anchor="t" bIns="0" lIns="0" spcFirstLastPara="1" rIns="0" wrap="square" tIns="0">
            <a:noAutofit/>
          </a:bodyPr>
          <a:lstStyle/>
          <a:p>
            <a:pPr indent="0" lvl="0" marL="0" marR="0" rtl="0" algn="l">
              <a:lnSpc>
                <a:spcPct val="160714"/>
              </a:lnSpc>
              <a:spcBef>
                <a:spcPts val="0"/>
              </a:spcBef>
              <a:spcAft>
                <a:spcPts val="0"/>
              </a:spcAft>
              <a:buClr>
                <a:srgbClr val="151617"/>
              </a:buClr>
              <a:buSzPts val="1400"/>
              <a:buFont typeface="Inconsolata"/>
              <a:buNone/>
            </a:pPr>
            <a:r>
              <a:rPr b="0" i="0" lang="en-US" sz="1400" u="none" cap="none" strike="noStrike">
                <a:solidFill>
                  <a:srgbClr val="151617"/>
                </a:solidFill>
                <a:latin typeface="Inconsolata"/>
                <a:ea typeface="Inconsolata"/>
                <a:cs typeface="Inconsolata"/>
                <a:sym typeface="Inconsolata"/>
              </a:rPr>
              <a:t>Sir Bhupinder Singh, Maharaja of Patiala represented the Indian kingdoms in the Imperial War Cabinet of First World War</a:t>
            </a:r>
            <a:endParaRPr b="0" i="0" sz="1400" u="none" cap="none" strike="noStrike"/>
          </a:p>
        </p:txBody>
      </p:sp>
      <p:pic>
        <p:nvPicPr>
          <p:cNvPr descr="preencoded.png" id="106" name="Google Shape;106;p20"/>
          <p:cNvPicPr preferRelativeResize="0"/>
          <p:nvPr/>
        </p:nvPicPr>
        <p:blipFill rotWithShape="1">
          <a:blip r:embed="rId4">
            <a:alphaModFix/>
          </a:blip>
          <a:srcRect b="0" l="0" r="0" t="0"/>
          <a:stretch/>
        </p:blipFill>
        <p:spPr>
          <a:xfrm>
            <a:off x="8281749" y="1543526"/>
            <a:ext cx="4862989" cy="3750469"/>
          </a:xfrm>
          <a:prstGeom prst="rect">
            <a:avLst/>
          </a:prstGeom>
          <a:noFill/>
          <a:ln>
            <a:noFill/>
          </a:ln>
        </p:spPr>
      </p:pic>
      <p:sp>
        <p:nvSpPr>
          <p:cNvPr id="107" name="Google Shape;107;p20"/>
          <p:cNvSpPr/>
          <p:nvPr/>
        </p:nvSpPr>
        <p:spPr>
          <a:xfrm>
            <a:off x="7544038" y="5498068"/>
            <a:ext cx="6338530" cy="870823"/>
          </a:xfrm>
          <a:prstGeom prst="rect">
            <a:avLst/>
          </a:prstGeom>
          <a:noFill/>
          <a:ln>
            <a:noFill/>
          </a:ln>
        </p:spPr>
        <p:txBody>
          <a:bodyPr anchorCtr="0" anchor="t" bIns="0" lIns="0" spcFirstLastPara="1" rIns="0" wrap="square" tIns="0">
            <a:noAutofit/>
          </a:bodyPr>
          <a:lstStyle/>
          <a:p>
            <a:pPr indent="0" lvl="0" marL="0" marR="0" rtl="0" algn="l">
              <a:lnSpc>
                <a:spcPct val="160714"/>
              </a:lnSpc>
              <a:spcBef>
                <a:spcPts val="0"/>
              </a:spcBef>
              <a:spcAft>
                <a:spcPts val="0"/>
              </a:spcAft>
              <a:buClr>
                <a:srgbClr val="151617"/>
              </a:buClr>
              <a:buSzPts val="1400"/>
              <a:buFont typeface="Inconsolata"/>
              <a:buNone/>
            </a:pPr>
            <a:r>
              <a:rPr b="0" i="0" lang="en-US" sz="1400" u="none" cap="none" strike="noStrike">
                <a:solidFill>
                  <a:srgbClr val="151617"/>
                </a:solidFill>
                <a:latin typeface="Inconsolata"/>
                <a:ea typeface="Inconsolata"/>
                <a:cs typeface="Inconsolata"/>
                <a:sym typeface="Inconsolata"/>
              </a:rPr>
              <a:t>Sir Digvijaysinhji Ranjitsinhji Jadeja, Maharaja of Nawanagar represented the Indian kingdoms in the Imperial War Cabinet of Second World War</a:t>
            </a:r>
            <a:endParaRPr b="0" i="0" sz="1400" u="none" cap="none" strike="noStrike"/>
          </a:p>
        </p:txBody>
      </p:sp>
      <p:sp>
        <p:nvSpPr>
          <p:cNvPr id="108" name="Google Shape;108;p20"/>
          <p:cNvSpPr/>
          <p:nvPr/>
        </p:nvSpPr>
        <p:spPr>
          <a:xfrm>
            <a:off x="7544038" y="6532126"/>
            <a:ext cx="6338530" cy="580549"/>
          </a:xfrm>
          <a:prstGeom prst="rect">
            <a:avLst/>
          </a:prstGeom>
          <a:noFill/>
          <a:ln>
            <a:noFill/>
          </a:ln>
        </p:spPr>
        <p:txBody>
          <a:bodyPr anchorCtr="0" anchor="t" bIns="0" lIns="0" spcFirstLastPara="1" rIns="0" wrap="square" tIns="0">
            <a:noAutofit/>
          </a:bodyPr>
          <a:lstStyle/>
          <a:p>
            <a:pPr indent="0" lvl="0" marL="0" marR="0" rtl="0" algn="l">
              <a:lnSpc>
                <a:spcPct val="160714"/>
              </a:lnSpc>
              <a:spcBef>
                <a:spcPts val="0"/>
              </a:spcBef>
              <a:spcAft>
                <a:spcPts val="0"/>
              </a:spcAft>
              <a:buClr>
                <a:srgbClr val="151617"/>
              </a:buClr>
              <a:buSzPts val="1400"/>
              <a:buFont typeface="Inconsolata"/>
              <a:buNone/>
            </a:pPr>
            <a:r>
              <a:rPr b="0" i="0" lang="en-US" sz="1400" u="none" cap="none" strike="noStrike">
                <a:solidFill>
                  <a:srgbClr val="151617"/>
                </a:solidFill>
                <a:latin typeface="Inconsolata"/>
                <a:ea typeface="Inconsolata"/>
                <a:cs typeface="Inconsolata"/>
                <a:sym typeface="Inconsolata"/>
              </a:rPr>
              <a:t>Sir Arcot Ramasamy Mudaliar, Viceroy's Executive Council represented British India in the Imperial War Cabinet</a:t>
            </a:r>
            <a:endParaRPr b="0" i="0" sz="1400" u="none" cap="none" strike="noStrike"/>
          </a:p>
        </p:txBody>
      </p:sp>
      <p:sp>
        <p:nvSpPr>
          <p:cNvPr id="109" name="Google Shape;109;p20"/>
          <p:cNvSpPr/>
          <p:nvPr/>
        </p:nvSpPr>
        <p:spPr>
          <a:xfrm>
            <a:off x="7544038" y="7275909"/>
            <a:ext cx="6338530" cy="290274"/>
          </a:xfrm>
          <a:prstGeom prst="rect">
            <a:avLst/>
          </a:prstGeom>
          <a:noFill/>
          <a:ln>
            <a:noFill/>
          </a:ln>
        </p:spPr>
        <p:txBody>
          <a:bodyPr anchorCtr="0" anchor="t" bIns="0" lIns="0" spcFirstLastPara="1" rIns="0" wrap="square" tIns="0">
            <a:noAutofit/>
          </a:bodyPr>
          <a:lstStyle/>
          <a:p>
            <a:pPr indent="0" lvl="0" marL="0" marR="0" rtl="0" algn="l">
              <a:lnSpc>
                <a:spcPct val="160714"/>
              </a:lnSpc>
              <a:spcBef>
                <a:spcPts val="0"/>
              </a:spcBef>
              <a:spcAft>
                <a:spcPts val="0"/>
              </a:spcAft>
              <a:buSzPts val="1400"/>
              <a:buFont typeface="Arial"/>
              <a:buNone/>
            </a:pPr>
            <a:r>
              <a:t/>
            </a:r>
            <a:endParaRPr b="0" i="0" sz="1400" u="none" cap="none" strike="noStrike"/>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1"/>
          <p:cNvSpPr/>
          <p:nvPr/>
        </p:nvSpPr>
        <p:spPr>
          <a:xfrm>
            <a:off x="2342555" y="705088"/>
            <a:ext cx="9344620" cy="429935"/>
          </a:xfrm>
          <a:prstGeom prst="rect">
            <a:avLst/>
          </a:prstGeom>
          <a:noFill/>
          <a:ln>
            <a:noFill/>
          </a:ln>
        </p:spPr>
        <p:txBody>
          <a:bodyPr anchorCtr="0" anchor="t" bIns="0" lIns="0" spcFirstLastPara="1" rIns="0" wrap="square" tIns="0">
            <a:noAutofit/>
          </a:bodyPr>
          <a:lstStyle/>
          <a:p>
            <a:pPr indent="0" lvl="0" marL="0" marR="0" rtl="0" algn="l">
              <a:lnSpc>
                <a:spcPct val="124074"/>
              </a:lnSpc>
              <a:spcBef>
                <a:spcPts val="0"/>
              </a:spcBef>
              <a:spcAft>
                <a:spcPts val="0"/>
              </a:spcAft>
              <a:buClr>
                <a:srgbClr val="151617"/>
              </a:buClr>
              <a:buSzPts val="2700"/>
              <a:buFont typeface="Montserrat"/>
              <a:buNone/>
            </a:pPr>
            <a:r>
              <a:rPr b="1" i="0" lang="en-US" sz="2700" u="none" cap="none" strike="noStrike">
                <a:solidFill>
                  <a:srgbClr val="151617"/>
                </a:solidFill>
                <a:latin typeface="Montserrat"/>
                <a:ea typeface="Montserrat"/>
                <a:cs typeface="Montserrat"/>
                <a:sym typeface="Montserrat"/>
              </a:rPr>
              <a:t>Where They Fought: Theatres of War &amp; Memorials</a:t>
            </a:r>
            <a:endParaRPr b="0" i="0" sz="2700" u="none" cap="none" strike="noStrike"/>
          </a:p>
        </p:txBody>
      </p:sp>
      <p:sp>
        <p:nvSpPr>
          <p:cNvPr id="116" name="Google Shape;116;p21"/>
          <p:cNvSpPr/>
          <p:nvPr/>
        </p:nvSpPr>
        <p:spPr>
          <a:xfrm>
            <a:off x="2342555" y="1410176"/>
            <a:ext cx="9945172" cy="440293"/>
          </a:xfrm>
          <a:prstGeom prst="rect">
            <a:avLst/>
          </a:prstGeom>
          <a:noFill/>
          <a:ln>
            <a:noFill/>
          </a:ln>
        </p:spPr>
        <p:txBody>
          <a:bodyPr anchorCtr="0" anchor="t" bIns="0" lIns="0" spcFirstLastPara="1" rIns="0" wrap="square" tIns="0">
            <a:noAutofit/>
          </a:bodyPr>
          <a:lstStyle/>
          <a:p>
            <a:pPr indent="0" lvl="0" marL="0" marR="0" rtl="0" algn="l">
              <a:lnSpc>
                <a:spcPct val="161904"/>
              </a:lnSpc>
              <a:spcBef>
                <a:spcPts val="0"/>
              </a:spcBef>
              <a:spcAft>
                <a:spcPts val="0"/>
              </a:spcAft>
              <a:buClr>
                <a:srgbClr val="151617"/>
              </a:buClr>
              <a:buSzPts val="1050"/>
              <a:buFont typeface="Inconsolata"/>
              <a:buNone/>
            </a:pPr>
            <a:r>
              <a:rPr b="0" i="0" lang="en-US" sz="1050" u="none" cap="none" strike="noStrike">
                <a:solidFill>
                  <a:srgbClr val="151617"/>
                </a:solidFill>
                <a:latin typeface="Inconsolata"/>
                <a:ea typeface="Inconsolata"/>
                <a:cs typeface="Inconsolata"/>
                <a:sym typeface="Inconsolata"/>
              </a:rPr>
              <a:t>Indian troops didn't fight in just one place — they served across the entire globe, from the freezing trenches of Europe to the scorching deserts of North Africa, and the dense jungles of Malaysia.</a:t>
            </a:r>
            <a:endParaRPr b="0" i="0" sz="1050" u="none" cap="none" strike="noStrike"/>
          </a:p>
        </p:txBody>
      </p:sp>
      <p:sp>
        <p:nvSpPr>
          <p:cNvPr id="117" name="Google Shape;117;p21"/>
          <p:cNvSpPr/>
          <p:nvPr/>
        </p:nvSpPr>
        <p:spPr>
          <a:xfrm>
            <a:off x="2342555" y="2005132"/>
            <a:ext cx="3223379" cy="5519380"/>
          </a:xfrm>
          <a:prstGeom prst="roundRect">
            <a:avLst>
              <a:gd fmla="val 284" name="adj"/>
            </a:avLst>
          </a:prstGeom>
          <a:solidFill>
            <a:srgbClr val="F8ECE4"/>
          </a:solidFill>
          <a:ln cap="flat" cmpd="sng" w="15225">
            <a:solidFill>
              <a:srgbClr val="151617"/>
            </a:solidFill>
            <a:prstDash val="solid"/>
            <a:round/>
            <a:headEnd len="sm" w="sm" type="none"/>
            <a:tailEnd len="sm" w="sm" type="none"/>
          </a:ln>
          <a:effectLst>
            <a:outerShdw rotWithShape="0" algn="bl" dir="2700000" dist="12700">
              <a:srgbClr val="151617"/>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1"/>
          <p:cNvSpPr/>
          <p:nvPr/>
        </p:nvSpPr>
        <p:spPr>
          <a:xfrm>
            <a:off x="2357795" y="2020372"/>
            <a:ext cx="3192899" cy="412671"/>
          </a:xfrm>
          <a:prstGeom prst="rect">
            <a:avLst/>
          </a:prstGeom>
          <a:solidFill>
            <a:srgbClr val="F8ECE4"/>
          </a:solidFill>
          <a:ln>
            <a:noFill/>
          </a:ln>
          <a:effectLst>
            <a:outerShdw rotWithShape="0" algn="bl" dir="2700000" dist="12700">
              <a:srgbClr val="151617"/>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1"/>
          <p:cNvSpPr/>
          <p:nvPr/>
        </p:nvSpPr>
        <p:spPr>
          <a:xfrm>
            <a:off x="3851077" y="2093952"/>
            <a:ext cx="206335" cy="25788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51617"/>
              </a:buClr>
              <a:buSzPts val="1600"/>
              <a:buFont typeface="Montserrat"/>
              <a:buNone/>
            </a:pPr>
            <a:r>
              <a:rPr b="1" i="0" lang="en-US" sz="1600" u="none" cap="none" strike="noStrike">
                <a:solidFill>
                  <a:srgbClr val="151617"/>
                </a:solidFill>
                <a:latin typeface="Montserrat"/>
                <a:ea typeface="Montserrat"/>
                <a:cs typeface="Montserrat"/>
                <a:sym typeface="Montserrat"/>
              </a:rPr>
              <a:t>1</a:t>
            </a:r>
            <a:endParaRPr b="0" i="0" sz="1600" u="none" cap="none" strike="noStrike"/>
          </a:p>
        </p:txBody>
      </p:sp>
      <p:sp>
        <p:nvSpPr>
          <p:cNvPr id="120" name="Google Shape;120;p21"/>
          <p:cNvSpPr/>
          <p:nvPr/>
        </p:nvSpPr>
        <p:spPr>
          <a:xfrm>
            <a:off x="2495312" y="2570559"/>
            <a:ext cx="1719739" cy="214908"/>
          </a:xfrm>
          <a:prstGeom prst="rect">
            <a:avLst/>
          </a:prstGeom>
          <a:noFill/>
          <a:ln>
            <a:noFill/>
          </a:ln>
        </p:spPr>
        <p:txBody>
          <a:bodyPr anchorCtr="0" anchor="t" bIns="0" lIns="0" spcFirstLastPara="1" rIns="0" wrap="square" tIns="0">
            <a:noAutofit/>
          </a:bodyPr>
          <a:lstStyle/>
          <a:p>
            <a:pPr indent="0" lvl="0" marL="0" marR="0" rtl="0" algn="l">
              <a:lnSpc>
                <a:spcPct val="122222"/>
              </a:lnSpc>
              <a:spcBef>
                <a:spcPts val="0"/>
              </a:spcBef>
              <a:spcAft>
                <a:spcPts val="0"/>
              </a:spcAft>
              <a:buClr>
                <a:srgbClr val="151617"/>
              </a:buClr>
              <a:buSzPts val="1350"/>
              <a:buFont typeface="Montserrat"/>
              <a:buNone/>
            </a:pPr>
            <a:r>
              <a:rPr b="1" i="0" lang="en-US" sz="1350" u="none" cap="none" strike="noStrike">
                <a:solidFill>
                  <a:srgbClr val="151617"/>
                </a:solidFill>
                <a:latin typeface="Montserrat"/>
                <a:ea typeface="Montserrat"/>
                <a:cs typeface="Montserrat"/>
                <a:sym typeface="Montserrat"/>
              </a:rPr>
              <a:t>France &amp; Flanders</a:t>
            </a:r>
            <a:endParaRPr b="0" i="0" sz="1350" u="none" cap="none" strike="noStrike"/>
          </a:p>
        </p:txBody>
      </p:sp>
      <p:sp>
        <p:nvSpPr>
          <p:cNvPr id="121" name="Google Shape;121;p21"/>
          <p:cNvSpPr/>
          <p:nvPr/>
        </p:nvSpPr>
        <p:spPr>
          <a:xfrm>
            <a:off x="2495312" y="2867978"/>
            <a:ext cx="2917865" cy="1320879"/>
          </a:xfrm>
          <a:prstGeom prst="rect">
            <a:avLst/>
          </a:prstGeom>
          <a:noFill/>
          <a:ln>
            <a:noFill/>
          </a:ln>
        </p:spPr>
        <p:txBody>
          <a:bodyPr anchorCtr="0" anchor="t" bIns="0" lIns="0" spcFirstLastPara="1" rIns="0" wrap="square" tIns="0">
            <a:noAutofit/>
          </a:bodyPr>
          <a:lstStyle/>
          <a:p>
            <a:pPr indent="0" lvl="0" marL="0" marR="0" rtl="0" algn="l">
              <a:lnSpc>
                <a:spcPct val="161904"/>
              </a:lnSpc>
              <a:spcBef>
                <a:spcPts val="0"/>
              </a:spcBef>
              <a:spcAft>
                <a:spcPts val="0"/>
              </a:spcAft>
              <a:buClr>
                <a:srgbClr val="151617"/>
              </a:buClr>
              <a:buSzPts val="1050"/>
              <a:buFont typeface="Inconsolata"/>
              <a:buNone/>
            </a:pPr>
            <a:r>
              <a:rPr b="0" i="0" lang="en-US" sz="1050" u="none" cap="none" strike="noStrike">
                <a:solidFill>
                  <a:srgbClr val="151617"/>
                </a:solidFill>
                <a:latin typeface="Inconsolata"/>
                <a:ea typeface="Inconsolata"/>
                <a:cs typeface="Inconsolata"/>
                <a:sym typeface="Inconsolata"/>
              </a:rPr>
              <a:t>During World War I, Witnessing the brutal trench warfare on the Western Front, Indian soldiers displayed immense bravery. The </a:t>
            </a:r>
            <a:r>
              <a:rPr b="1" i="0" lang="en-US" sz="1050" u="none" cap="none" strike="noStrike">
                <a:solidFill>
                  <a:srgbClr val="151617"/>
                </a:solidFill>
                <a:latin typeface="Inconsolata"/>
                <a:ea typeface="Inconsolata"/>
                <a:cs typeface="Inconsolata"/>
                <a:sym typeface="Inconsolata"/>
              </a:rPr>
              <a:t>Neuve-Chapelle Memorial</a:t>
            </a:r>
            <a:r>
              <a:rPr b="0" i="0" lang="en-US" sz="1050" u="none" cap="none" strike="noStrike">
                <a:solidFill>
                  <a:srgbClr val="151617"/>
                </a:solidFill>
                <a:latin typeface="Inconsolata"/>
                <a:ea typeface="Inconsolata"/>
                <a:cs typeface="Inconsolata"/>
                <a:sym typeface="Inconsolata"/>
              </a:rPr>
              <a:t> in France stands as a solemn tribute to the over 4,700 Indian soldiers who fell there.</a:t>
            </a:r>
            <a:endParaRPr b="0" i="0" sz="1050" u="none" cap="none" strike="noStrike"/>
          </a:p>
        </p:txBody>
      </p:sp>
      <p:sp>
        <p:nvSpPr>
          <p:cNvPr id="122" name="Google Shape;122;p21"/>
          <p:cNvSpPr/>
          <p:nvPr/>
        </p:nvSpPr>
        <p:spPr>
          <a:xfrm>
            <a:off x="2495312" y="4271367"/>
            <a:ext cx="2917865" cy="220147"/>
          </a:xfrm>
          <a:prstGeom prst="rect">
            <a:avLst/>
          </a:prstGeom>
          <a:noFill/>
          <a:ln>
            <a:noFill/>
          </a:ln>
        </p:spPr>
        <p:txBody>
          <a:bodyPr anchorCtr="0" anchor="t" bIns="0" lIns="0" spcFirstLastPara="1" rIns="0" wrap="square" tIns="0">
            <a:noAutofit/>
          </a:bodyPr>
          <a:lstStyle/>
          <a:p>
            <a:pPr indent="0" lvl="0" marL="0" marR="0" rtl="0" algn="l">
              <a:lnSpc>
                <a:spcPct val="161904"/>
              </a:lnSpc>
              <a:spcBef>
                <a:spcPts val="0"/>
              </a:spcBef>
              <a:spcAft>
                <a:spcPts val="0"/>
              </a:spcAft>
              <a:buSzPts val="1050"/>
              <a:buFont typeface="Arial"/>
              <a:buNone/>
            </a:pPr>
            <a:r>
              <a:t/>
            </a:r>
            <a:endParaRPr b="0" i="0" sz="1050" u="none" cap="none" strike="noStrike"/>
          </a:p>
        </p:txBody>
      </p:sp>
      <p:pic>
        <p:nvPicPr>
          <p:cNvPr descr="preencoded.png" id="123" name="Google Shape;123;p21"/>
          <p:cNvPicPr preferRelativeResize="0"/>
          <p:nvPr/>
        </p:nvPicPr>
        <p:blipFill rotWithShape="1">
          <a:blip r:embed="rId3">
            <a:alphaModFix/>
          </a:blip>
          <a:srcRect b="0" l="0" r="0" t="0"/>
          <a:stretch/>
        </p:blipFill>
        <p:spPr>
          <a:xfrm>
            <a:off x="2648307" y="4646176"/>
            <a:ext cx="2611755" cy="1664018"/>
          </a:xfrm>
          <a:prstGeom prst="rect">
            <a:avLst/>
          </a:prstGeom>
          <a:noFill/>
          <a:ln>
            <a:noFill/>
          </a:ln>
        </p:spPr>
      </p:pic>
      <p:sp>
        <p:nvSpPr>
          <p:cNvPr id="124" name="Google Shape;124;p21"/>
          <p:cNvSpPr/>
          <p:nvPr/>
        </p:nvSpPr>
        <p:spPr>
          <a:xfrm>
            <a:off x="2495312" y="6464856"/>
            <a:ext cx="2917865" cy="880586"/>
          </a:xfrm>
          <a:prstGeom prst="rect">
            <a:avLst/>
          </a:prstGeom>
          <a:noFill/>
          <a:ln>
            <a:noFill/>
          </a:ln>
        </p:spPr>
        <p:txBody>
          <a:bodyPr anchorCtr="0" anchor="t" bIns="0" lIns="0" spcFirstLastPara="1" rIns="0" wrap="square" tIns="0">
            <a:noAutofit/>
          </a:bodyPr>
          <a:lstStyle/>
          <a:p>
            <a:pPr indent="0" lvl="0" marL="0" marR="0" rtl="0" algn="ctr">
              <a:lnSpc>
                <a:spcPct val="161904"/>
              </a:lnSpc>
              <a:spcBef>
                <a:spcPts val="0"/>
              </a:spcBef>
              <a:spcAft>
                <a:spcPts val="0"/>
              </a:spcAft>
              <a:buClr>
                <a:srgbClr val="151617"/>
              </a:buClr>
              <a:buSzPts val="1050"/>
              <a:buFont typeface="Inconsolata"/>
              <a:buNone/>
            </a:pPr>
            <a:r>
              <a:rPr b="0" i="1" lang="en-US" sz="1050" u="none" cap="none" strike="noStrike">
                <a:solidFill>
                  <a:srgbClr val="151617"/>
                </a:solidFill>
                <a:latin typeface="Inconsolata"/>
                <a:ea typeface="Inconsolata"/>
                <a:cs typeface="Inconsolata"/>
                <a:sym typeface="Inconsolata"/>
              </a:rPr>
              <a:t>During a 1915 march past of Indian Expeditionary Force in France, a woman pins flowers on to the tunic of one of the soldiers. (IWM Q 70214)</a:t>
            </a:r>
            <a:endParaRPr b="0" i="0" sz="1050" u="none" cap="none" strike="noStrike"/>
          </a:p>
        </p:txBody>
      </p:sp>
      <p:sp>
        <p:nvSpPr>
          <p:cNvPr id="125" name="Google Shape;125;p21"/>
          <p:cNvSpPr/>
          <p:nvPr/>
        </p:nvSpPr>
        <p:spPr>
          <a:xfrm>
            <a:off x="5703451" y="2005132"/>
            <a:ext cx="3223379" cy="5519380"/>
          </a:xfrm>
          <a:prstGeom prst="roundRect">
            <a:avLst>
              <a:gd fmla="val 284" name="adj"/>
            </a:avLst>
          </a:prstGeom>
          <a:solidFill>
            <a:srgbClr val="F8ECE4"/>
          </a:solidFill>
          <a:ln cap="flat" cmpd="sng" w="15225">
            <a:solidFill>
              <a:srgbClr val="151617"/>
            </a:solidFill>
            <a:prstDash val="solid"/>
            <a:round/>
            <a:headEnd len="sm" w="sm" type="none"/>
            <a:tailEnd len="sm" w="sm" type="none"/>
          </a:ln>
          <a:effectLst>
            <a:outerShdw rotWithShape="0" algn="bl" dir="2700000" dist="12700">
              <a:srgbClr val="151617"/>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1"/>
          <p:cNvSpPr/>
          <p:nvPr/>
        </p:nvSpPr>
        <p:spPr>
          <a:xfrm>
            <a:off x="5718691" y="2020372"/>
            <a:ext cx="3192899" cy="412671"/>
          </a:xfrm>
          <a:prstGeom prst="rect">
            <a:avLst/>
          </a:prstGeom>
          <a:solidFill>
            <a:srgbClr val="F8ECE4"/>
          </a:solidFill>
          <a:ln>
            <a:noFill/>
          </a:ln>
          <a:effectLst>
            <a:outerShdw rotWithShape="0" algn="bl" dir="2700000" dist="12700">
              <a:srgbClr val="151617"/>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1"/>
          <p:cNvSpPr/>
          <p:nvPr/>
        </p:nvSpPr>
        <p:spPr>
          <a:xfrm>
            <a:off x="7211973" y="2093952"/>
            <a:ext cx="206335" cy="25788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51617"/>
              </a:buClr>
              <a:buSzPts val="1600"/>
              <a:buFont typeface="Montserrat"/>
              <a:buNone/>
            </a:pPr>
            <a:r>
              <a:rPr b="1" i="0" lang="en-US" sz="1600" u="none" cap="none" strike="noStrike">
                <a:solidFill>
                  <a:srgbClr val="151617"/>
                </a:solidFill>
                <a:latin typeface="Montserrat"/>
                <a:ea typeface="Montserrat"/>
                <a:cs typeface="Montserrat"/>
                <a:sym typeface="Montserrat"/>
              </a:rPr>
              <a:t>2</a:t>
            </a:r>
            <a:endParaRPr b="0" i="0" sz="1600" u="none" cap="none" strike="noStrike"/>
          </a:p>
        </p:txBody>
      </p:sp>
      <p:sp>
        <p:nvSpPr>
          <p:cNvPr id="128" name="Google Shape;128;p21"/>
          <p:cNvSpPr/>
          <p:nvPr/>
        </p:nvSpPr>
        <p:spPr>
          <a:xfrm>
            <a:off x="5856208" y="2570559"/>
            <a:ext cx="2641878" cy="214908"/>
          </a:xfrm>
          <a:prstGeom prst="rect">
            <a:avLst/>
          </a:prstGeom>
          <a:noFill/>
          <a:ln>
            <a:noFill/>
          </a:ln>
        </p:spPr>
        <p:txBody>
          <a:bodyPr anchorCtr="0" anchor="t" bIns="0" lIns="0" spcFirstLastPara="1" rIns="0" wrap="square" tIns="0">
            <a:noAutofit/>
          </a:bodyPr>
          <a:lstStyle/>
          <a:p>
            <a:pPr indent="0" lvl="0" marL="0" marR="0" rtl="0" algn="l">
              <a:lnSpc>
                <a:spcPct val="122222"/>
              </a:lnSpc>
              <a:spcBef>
                <a:spcPts val="0"/>
              </a:spcBef>
              <a:spcAft>
                <a:spcPts val="0"/>
              </a:spcAft>
              <a:buClr>
                <a:srgbClr val="151617"/>
              </a:buClr>
              <a:buSzPts val="1350"/>
              <a:buFont typeface="Montserrat"/>
              <a:buNone/>
            </a:pPr>
            <a:r>
              <a:rPr b="1" i="0" lang="en-US" sz="1350" u="none" cap="none" strike="noStrike">
                <a:solidFill>
                  <a:srgbClr val="151617"/>
                </a:solidFill>
                <a:latin typeface="Montserrat"/>
                <a:ea typeface="Montserrat"/>
                <a:cs typeface="Montserrat"/>
                <a:sym typeface="Montserrat"/>
              </a:rPr>
              <a:t>Mesopotamia &amp; North Africa</a:t>
            </a:r>
            <a:endParaRPr b="0" i="0" sz="1350" u="none" cap="none" strike="noStrike"/>
          </a:p>
        </p:txBody>
      </p:sp>
      <p:sp>
        <p:nvSpPr>
          <p:cNvPr id="129" name="Google Shape;129;p21"/>
          <p:cNvSpPr/>
          <p:nvPr/>
        </p:nvSpPr>
        <p:spPr>
          <a:xfrm>
            <a:off x="5856208" y="2867978"/>
            <a:ext cx="2917865" cy="1100733"/>
          </a:xfrm>
          <a:prstGeom prst="rect">
            <a:avLst/>
          </a:prstGeom>
          <a:noFill/>
          <a:ln>
            <a:noFill/>
          </a:ln>
        </p:spPr>
        <p:txBody>
          <a:bodyPr anchorCtr="0" anchor="t" bIns="0" lIns="0" spcFirstLastPara="1" rIns="0" wrap="square" tIns="0">
            <a:noAutofit/>
          </a:bodyPr>
          <a:lstStyle/>
          <a:p>
            <a:pPr indent="0" lvl="0" marL="0" marR="0" rtl="0" algn="l">
              <a:lnSpc>
                <a:spcPct val="161904"/>
              </a:lnSpc>
              <a:spcBef>
                <a:spcPts val="0"/>
              </a:spcBef>
              <a:spcAft>
                <a:spcPts val="0"/>
              </a:spcAft>
              <a:buClr>
                <a:srgbClr val="151617"/>
              </a:buClr>
              <a:buSzPts val="1050"/>
              <a:buFont typeface="Inconsolata"/>
              <a:buNone/>
            </a:pPr>
            <a:r>
              <a:rPr b="0" i="0" lang="en-US" sz="1050" u="none" cap="none" strike="noStrike">
                <a:solidFill>
                  <a:srgbClr val="151617"/>
                </a:solidFill>
                <a:latin typeface="Inconsolata"/>
                <a:ea typeface="Inconsolata"/>
                <a:cs typeface="Inconsolata"/>
                <a:sym typeface="Inconsolata"/>
              </a:rPr>
              <a:t>In both wars, across the vast deserts of Iraq and North Africa, Indian troops endured extreme heat and harsh conditions, playing pivotal roles in crucial campaigns.</a:t>
            </a:r>
            <a:endParaRPr b="0" i="0" sz="1050" u="none" cap="none" strike="noStrike"/>
          </a:p>
        </p:txBody>
      </p:sp>
      <p:sp>
        <p:nvSpPr>
          <p:cNvPr id="130" name="Google Shape;130;p21"/>
          <p:cNvSpPr/>
          <p:nvPr/>
        </p:nvSpPr>
        <p:spPr>
          <a:xfrm>
            <a:off x="5856208" y="4051221"/>
            <a:ext cx="2917865" cy="220147"/>
          </a:xfrm>
          <a:prstGeom prst="rect">
            <a:avLst/>
          </a:prstGeom>
          <a:noFill/>
          <a:ln>
            <a:noFill/>
          </a:ln>
        </p:spPr>
        <p:txBody>
          <a:bodyPr anchorCtr="0" anchor="t" bIns="0" lIns="0" spcFirstLastPara="1" rIns="0" wrap="square" tIns="0">
            <a:noAutofit/>
          </a:bodyPr>
          <a:lstStyle/>
          <a:p>
            <a:pPr indent="0" lvl="0" marL="0" marR="0" rtl="0" algn="l">
              <a:lnSpc>
                <a:spcPct val="161904"/>
              </a:lnSpc>
              <a:spcBef>
                <a:spcPts val="0"/>
              </a:spcBef>
              <a:spcAft>
                <a:spcPts val="0"/>
              </a:spcAft>
              <a:buSzPts val="1050"/>
              <a:buFont typeface="Arial"/>
              <a:buNone/>
            </a:pPr>
            <a:r>
              <a:t/>
            </a:r>
            <a:endParaRPr b="0" i="0" sz="1050" u="none" cap="none" strike="noStrike"/>
          </a:p>
        </p:txBody>
      </p:sp>
      <p:pic>
        <p:nvPicPr>
          <p:cNvPr descr="preencoded.png" id="131" name="Google Shape;131;p21"/>
          <p:cNvPicPr preferRelativeResize="0"/>
          <p:nvPr/>
        </p:nvPicPr>
        <p:blipFill rotWithShape="1">
          <a:blip r:embed="rId4">
            <a:alphaModFix/>
          </a:blip>
          <a:srcRect b="0" l="0" r="0" t="0"/>
          <a:stretch/>
        </p:blipFill>
        <p:spPr>
          <a:xfrm>
            <a:off x="6253758" y="4426029"/>
            <a:ext cx="2122646" cy="1698069"/>
          </a:xfrm>
          <a:prstGeom prst="rect">
            <a:avLst/>
          </a:prstGeom>
          <a:noFill/>
          <a:ln>
            <a:noFill/>
          </a:ln>
        </p:spPr>
      </p:pic>
      <p:sp>
        <p:nvSpPr>
          <p:cNvPr id="132" name="Google Shape;132;p21"/>
          <p:cNvSpPr/>
          <p:nvPr/>
        </p:nvSpPr>
        <p:spPr>
          <a:xfrm>
            <a:off x="5856208" y="6278761"/>
            <a:ext cx="2917865" cy="880586"/>
          </a:xfrm>
          <a:prstGeom prst="rect">
            <a:avLst/>
          </a:prstGeom>
          <a:noFill/>
          <a:ln>
            <a:noFill/>
          </a:ln>
        </p:spPr>
        <p:txBody>
          <a:bodyPr anchorCtr="0" anchor="t" bIns="0" lIns="0" spcFirstLastPara="1" rIns="0" wrap="square" tIns="0">
            <a:noAutofit/>
          </a:bodyPr>
          <a:lstStyle/>
          <a:p>
            <a:pPr indent="0" lvl="0" marL="0" marR="0" rtl="0" algn="ctr">
              <a:lnSpc>
                <a:spcPct val="161904"/>
              </a:lnSpc>
              <a:spcBef>
                <a:spcPts val="0"/>
              </a:spcBef>
              <a:spcAft>
                <a:spcPts val="0"/>
              </a:spcAft>
              <a:buClr>
                <a:srgbClr val="151617"/>
              </a:buClr>
              <a:buSzPts val="1050"/>
              <a:buFont typeface="Inconsolata"/>
              <a:buNone/>
            </a:pPr>
            <a:r>
              <a:rPr b="1" i="1" lang="en-US" sz="1050" u="none" cap="none" strike="noStrike">
                <a:solidFill>
                  <a:srgbClr val="151617"/>
                </a:solidFill>
                <a:latin typeface="Inconsolata"/>
                <a:ea typeface="Inconsolata"/>
                <a:cs typeface="Inconsolata"/>
                <a:sym typeface="Inconsolata"/>
              </a:rPr>
              <a:t>Havildar Mohan Lal</a:t>
            </a:r>
            <a:r>
              <a:rPr b="0" i="1" lang="en-US" sz="1050" u="none" cap="none" strike="noStrike">
                <a:solidFill>
                  <a:srgbClr val="151617"/>
                </a:solidFill>
                <a:latin typeface="Inconsolata"/>
                <a:ea typeface="Inconsolata"/>
                <a:cs typeface="Inconsolata"/>
                <a:sym typeface="Inconsolata"/>
              </a:rPr>
              <a:t> receiving the Distinguished Service Medal from </a:t>
            </a:r>
            <a:r>
              <a:rPr b="1" i="1" lang="en-US" sz="1050" u="none" cap="none" strike="noStrike">
                <a:solidFill>
                  <a:srgbClr val="151617"/>
                </a:solidFill>
                <a:latin typeface="Inconsolata"/>
                <a:ea typeface="Inconsolata"/>
                <a:cs typeface="Inconsolata"/>
                <a:sym typeface="Inconsolata"/>
              </a:rPr>
              <a:t>General Sir Claude Auchinleck</a:t>
            </a:r>
            <a:r>
              <a:rPr b="0" i="1" lang="en-US" sz="1050" u="none" cap="none" strike="noStrike">
                <a:solidFill>
                  <a:srgbClr val="151617"/>
                </a:solidFill>
                <a:latin typeface="Inconsolata"/>
                <a:ea typeface="Inconsolata"/>
                <a:cs typeface="Inconsolata"/>
                <a:sym typeface="Inconsolata"/>
              </a:rPr>
              <a:t>, 1944 (NAM. 1981-11-72-54)</a:t>
            </a:r>
            <a:endParaRPr b="0" i="0" sz="1050" u="none" cap="none" strike="noStrike"/>
          </a:p>
        </p:txBody>
      </p:sp>
      <p:sp>
        <p:nvSpPr>
          <p:cNvPr id="133" name="Google Shape;133;p21"/>
          <p:cNvSpPr/>
          <p:nvPr/>
        </p:nvSpPr>
        <p:spPr>
          <a:xfrm>
            <a:off x="9064347" y="2005132"/>
            <a:ext cx="3223379" cy="5519380"/>
          </a:xfrm>
          <a:prstGeom prst="roundRect">
            <a:avLst>
              <a:gd fmla="val 284" name="adj"/>
            </a:avLst>
          </a:prstGeom>
          <a:solidFill>
            <a:srgbClr val="F8ECE4"/>
          </a:solidFill>
          <a:ln cap="flat" cmpd="sng" w="15225">
            <a:solidFill>
              <a:srgbClr val="151617"/>
            </a:solidFill>
            <a:prstDash val="solid"/>
            <a:round/>
            <a:headEnd len="sm" w="sm" type="none"/>
            <a:tailEnd len="sm" w="sm" type="none"/>
          </a:ln>
          <a:effectLst>
            <a:outerShdw rotWithShape="0" algn="bl" dir="2700000" dist="12700">
              <a:srgbClr val="151617"/>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1"/>
          <p:cNvSpPr/>
          <p:nvPr/>
        </p:nvSpPr>
        <p:spPr>
          <a:xfrm>
            <a:off x="9079587" y="2020372"/>
            <a:ext cx="3192899" cy="412671"/>
          </a:xfrm>
          <a:prstGeom prst="rect">
            <a:avLst/>
          </a:prstGeom>
          <a:solidFill>
            <a:srgbClr val="F8ECE4"/>
          </a:solidFill>
          <a:ln>
            <a:noFill/>
          </a:ln>
          <a:effectLst>
            <a:outerShdw rotWithShape="0" algn="bl" dir="2700000" dist="12700">
              <a:srgbClr val="151617"/>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1"/>
          <p:cNvSpPr/>
          <p:nvPr/>
        </p:nvSpPr>
        <p:spPr>
          <a:xfrm>
            <a:off x="10572869" y="2093952"/>
            <a:ext cx="206335" cy="25788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51617"/>
              </a:buClr>
              <a:buSzPts val="1600"/>
              <a:buFont typeface="Montserrat"/>
              <a:buNone/>
            </a:pPr>
            <a:r>
              <a:rPr b="1" i="0" lang="en-US" sz="1600" u="none" cap="none" strike="noStrike">
                <a:solidFill>
                  <a:srgbClr val="151617"/>
                </a:solidFill>
                <a:latin typeface="Montserrat"/>
                <a:ea typeface="Montserrat"/>
                <a:cs typeface="Montserrat"/>
                <a:sym typeface="Montserrat"/>
              </a:rPr>
              <a:t>3</a:t>
            </a:r>
            <a:endParaRPr b="0" i="0" sz="1600" u="none" cap="none" strike="noStrike"/>
          </a:p>
        </p:txBody>
      </p:sp>
      <p:sp>
        <p:nvSpPr>
          <p:cNvPr id="136" name="Google Shape;136;p21"/>
          <p:cNvSpPr/>
          <p:nvPr/>
        </p:nvSpPr>
        <p:spPr>
          <a:xfrm>
            <a:off x="9217104" y="2570559"/>
            <a:ext cx="1719739" cy="214908"/>
          </a:xfrm>
          <a:prstGeom prst="rect">
            <a:avLst/>
          </a:prstGeom>
          <a:noFill/>
          <a:ln>
            <a:noFill/>
          </a:ln>
        </p:spPr>
        <p:txBody>
          <a:bodyPr anchorCtr="0" anchor="t" bIns="0" lIns="0" spcFirstLastPara="1" rIns="0" wrap="square" tIns="0">
            <a:noAutofit/>
          </a:bodyPr>
          <a:lstStyle/>
          <a:p>
            <a:pPr indent="0" lvl="0" marL="0" marR="0" rtl="0" algn="l">
              <a:lnSpc>
                <a:spcPct val="122222"/>
              </a:lnSpc>
              <a:spcBef>
                <a:spcPts val="0"/>
              </a:spcBef>
              <a:spcAft>
                <a:spcPts val="0"/>
              </a:spcAft>
              <a:buClr>
                <a:srgbClr val="151617"/>
              </a:buClr>
              <a:buSzPts val="1350"/>
              <a:buFont typeface="Montserrat"/>
              <a:buNone/>
            </a:pPr>
            <a:r>
              <a:rPr b="1" i="0" lang="en-US" sz="1350" u="none" cap="none" strike="noStrike">
                <a:solidFill>
                  <a:srgbClr val="151617"/>
                </a:solidFill>
                <a:latin typeface="Montserrat"/>
                <a:ea typeface="Montserrat"/>
                <a:cs typeface="Montserrat"/>
                <a:sym typeface="Montserrat"/>
              </a:rPr>
              <a:t>Italy &amp; Beyond</a:t>
            </a:r>
            <a:endParaRPr b="0" i="0" sz="1350" u="none" cap="none" strike="noStrike"/>
          </a:p>
        </p:txBody>
      </p:sp>
      <p:sp>
        <p:nvSpPr>
          <p:cNvPr id="137" name="Google Shape;137;p21"/>
          <p:cNvSpPr/>
          <p:nvPr/>
        </p:nvSpPr>
        <p:spPr>
          <a:xfrm>
            <a:off x="9217104" y="2867978"/>
            <a:ext cx="2917865" cy="1100733"/>
          </a:xfrm>
          <a:prstGeom prst="rect">
            <a:avLst/>
          </a:prstGeom>
          <a:noFill/>
          <a:ln>
            <a:noFill/>
          </a:ln>
        </p:spPr>
        <p:txBody>
          <a:bodyPr anchorCtr="0" anchor="t" bIns="0" lIns="0" spcFirstLastPara="1" rIns="0" wrap="square" tIns="0">
            <a:noAutofit/>
          </a:bodyPr>
          <a:lstStyle/>
          <a:p>
            <a:pPr indent="0" lvl="0" marL="0" marR="0" rtl="0" algn="l">
              <a:lnSpc>
                <a:spcPct val="161904"/>
              </a:lnSpc>
              <a:spcBef>
                <a:spcPts val="0"/>
              </a:spcBef>
              <a:spcAft>
                <a:spcPts val="0"/>
              </a:spcAft>
              <a:buClr>
                <a:srgbClr val="151617"/>
              </a:buClr>
              <a:buSzPts val="1050"/>
              <a:buFont typeface="Inconsolata"/>
              <a:buNone/>
            </a:pPr>
            <a:r>
              <a:rPr b="0" i="0" lang="en-US" sz="1050" u="none" cap="none" strike="noStrike">
                <a:solidFill>
                  <a:srgbClr val="151617"/>
                </a:solidFill>
                <a:latin typeface="Inconsolata"/>
                <a:ea typeface="Inconsolata"/>
                <a:cs typeface="Inconsolata"/>
                <a:sym typeface="Inconsolata"/>
              </a:rPr>
              <a:t>Indian divisions battled through the rugged mountains of Italy and navigated the Mediterranean, actively contributing to the liberation of countries and bringing hope to millions.</a:t>
            </a:r>
            <a:endParaRPr b="0" i="0" sz="1050" u="none" cap="none" strike="noStrike"/>
          </a:p>
        </p:txBody>
      </p:sp>
      <p:sp>
        <p:nvSpPr>
          <p:cNvPr id="138" name="Google Shape;138;p21"/>
          <p:cNvSpPr/>
          <p:nvPr/>
        </p:nvSpPr>
        <p:spPr>
          <a:xfrm>
            <a:off x="9217104" y="4051221"/>
            <a:ext cx="2917865" cy="220147"/>
          </a:xfrm>
          <a:prstGeom prst="rect">
            <a:avLst/>
          </a:prstGeom>
          <a:noFill/>
          <a:ln>
            <a:noFill/>
          </a:ln>
        </p:spPr>
        <p:txBody>
          <a:bodyPr anchorCtr="0" anchor="t" bIns="0" lIns="0" spcFirstLastPara="1" rIns="0" wrap="square" tIns="0">
            <a:noAutofit/>
          </a:bodyPr>
          <a:lstStyle/>
          <a:p>
            <a:pPr indent="0" lvl="0" marL="0" marR="0" rtl="0" algn="l">
              <a:lnSpc>
                <a:spcPct val="161904"/>
              </a:lnSpc>
              <a:spcBef>
                <a:spcPts val="0"/>
              </a:spcBef>
              <a:spcAft>
                <a:spcPts val="0"/>
              </a:spcAft>
              <a:buSzPts val="1050"/>
              <a:buFont typeface="Arial"/>
              <a:buNone/>
            </a:pPr>
            <a:r>
              <a:t/>
            </a:r>
            <a:endParaRPr b="0" i="0" sz="1050" u="none" cap="none" strike="noStrike"/>
          </a:p>
        </p:txBody>
      </p:sp>
      <p:pic>
        <p:nvPicPr>
          <p:cNvPr descr="preencoded.png" id="139" name="Google Shape;139;p21"/>
          <p:cNvPicPr preferRelativeResize="0"/>
          <p:nvPr/>
        </p:nvPicPr>
        <p:blipFill rotWithShape="1">
          <a:blip r:embed="rId5">
            <a:alphaModFix/>
          </a:blip>
          <a:srcRect b="0" l="0" r="0" t="0"/>
          <a:stretch/>
        </p:blipFill>
        <p:spPr>
          <a:xfrm>
            <a:off x="9828728" y="4426029"/>
            <a:ext cx="1694617" cy="1690330"/>
          </a:xfrm>
          <a:prstGeom prst="rect">
            <a:avLst/>
          </a:prstGeom>
          <a:noFill/>
          <a:ln>
            <a:noFill/>
          </a:ln>
        </p:spPr>
      </p:pic>
      <p:sp>
        <p:nvSpPr>
          <p:cNvPr id="140" name="Google Shape;140;p21"/>
          <p:cNvSpPr/>
          <p:nvPr/>
        </p:nvSpPr>
        <p:spPr>
          <a:xfrm>
            <a:off x="9217104" y="6271022"/>
            <a:ext cx="2917865" cy="1100733"/>
          </a:xfrm>
          <a:prstGeom prst="rect">
            <a:avLst/>
          </a:prstGeom>
          <a:noFill/>
          <a:ln>
            <a:noFill/>
          </a:ln>
        </p:spPr>
        <p:txBody>
          <a:bodyPr anchorCtr="0" anchor="t" bIns="0" lIns="0" spcFirstLastPara="1" rIns="0" wrap="square" tIns="0">
            <a:noAutofit/>
          </a:bodyPr>
          <a:lstStyle/>
          <a:p>
            <a:pPr indent="0" lvl="0" marL="0" marR="0" rtl="0" algn="l">
              <a:lnSpc>
                <a:spcPct val="161904"/>
              </a:lnSpc>
              <a:spcBef>
                <a:spcPts val="0"/>
              </a:spcBef>
              <a:spcAft>
                <a:spcPts val="0"/>
              </a:spcAft>
              <a:buClr>
                <a:srgbClr val="151617"/>
              </a:buClr>
              <a:buSzPts val="1050"/>
              <a:buFont typeface="Inconsolata"/>
              <a:buNone/>
            </a:pPr>
            <a:r>
              <a:rPr b="1" i="1" lang="en-US" sz="1050" u="none" cap="none" strike="noStrike">
                <a:solidFill>
                  <a:srgbClr val="151617"/>
                </a:solidFill>
                <a:latin typeface="Inconsolata"/>
                <a:ea typeface="Inconsolata"/>
                <a:cs typeface="Inconsolata"/>
                <a:sym typeface="Inconsolata"/>
              </a:rPr>
              <a:t>King George VI</a:t>
            </a:r>
            <a:r>
              <a:rPr b="0" i="1" lang="en-US" sz="1050" u="none" cap="none" strike="noStrike">
                <a:solidFill>
                  <a:srgbClr val="151617"/>
                </a:solidFill>
                <a:latin typeface="Inconsolata"/>
                <a:ea typeface="Inconsolata"/>
                <a:cs typeface="Inconsolata"/>
                <a:sym typeface="Inconsolata"/>
              </a:rPr>
              <a:t> pinning the Victoria Cross on Youngest Indian recipient </a:t>
            </a:r>
            <a:r>
              <a:rPr b="1" i="1" lang="en-US" sz="1050" u="none" cap="none" strike="noStrike">
                <a:solidFill>
                  <a:srgbClr val="151617"/>
                </a:solidFill>
                <a:latin typeface="Inconsolata"/>
                <a:ea typeface="Inconsolata"/>
                <a:cs typeface="Inconsolata"/>
                <a:sym typeface="Inconsolata"/>
              </a:rPr>
              <a:t>Sepoy Kamal Ram</a:t>
            </a:r>
            <a:r>
              <a:rPr b="0" i="1" lang="en-US" sz="1050" u="none" cap="none" strike="noStrike">
                <a:solidFill>
                  <a:srgbClr val="151617"/>
                </a:solidFill>
                <a:latin typeface="Inconsolata"/>
                <a:ea typeface="Inconsolata"/>
                <a:cs typeface="Inconsolata"/>
                <a:sym typeface="Inconsolata"/>
              </a:rPr>
              <a:t>, 26 July 1944 for his bravery during Battle of Monte Cassino, Italy (IWM NA 17270)</a:t>
            </a:r>
            <a:endParaRPr b="0" i="0" sz="1050" u="none" cap="none" strike="noStrike"/>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descr="preencoded.png" id="146" name="Google Shape;146;p22"/>
          <p:cNvPicPr preferRelativeResize="0"/>
          <p:nvPr/>
        </p:nvPicPr>
        <p:blipFill rotWithShape="1">
          <a:blip r:embed="rId3">
            <a:alphaModFix/>
          </a:blip>
          <a:srcRect b="0" l="0" r="0" t="0"/>
          <a:stretch/>
        </p:blipFill>
        <p:spPr>
          <a:xfrm>
            <a:off x="793790" y="1540550"/>
            <a:ext cx="4205645" cy="2283381"/>
          </a:xfrm>
          <a:prstGeom prst="rect">
            <a:avLst/>
          </a:prstGeom>
          <a:noFill/>
          <a:ln>
            <a:noFill/>
          </a:ln>
        </p:spPr>
      </p:pic>
      <p:sp>
        <p:nvSpPr>
          <p:cNvPr id="147" name="Google Shape;147;p22"/>
          <p:cNvSpPr/>
          <p:nvPr/>
        </p:nvSpPr>
        <p:spPr>
          <a:xfrm>
            <a:off x="793790" y="4047173"/>
            <a:ext cx="4205645" cy="2222778"/>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1617"/>
              </a:buClr>
              <a:buSzPts val="1550"/>
              <a:buFont typeface="Inconsolata"/>
              <a:buNone/>
            </a:pPr>
            <a:r>
              <a:rPr b="0" i="0" lang="en-US" sz="1550" u="none" cap="none" strike="noStrike">
                <a:solidFill>
                  <a:srgbClr val="151617"/>
                </a:solidFill>
                <a:latin typeface="Inconsolata"/>
                <a:ea typeface="Inconsolata"/>
                <a:cs typeface="Inconsolata"/>
                <a:sym typeface="Inconsolata"/>
              </a:rPr>
              <a:t>Founded in </a:t>
            </a:r>
            <a:r>
              <a:rPr b="1" i="0" lang="en-US" sz="1550" u="none" cap="none" strike="noStrike">
                <a:solidFill>
                  <a:srgbClr val="151617"/>
                </a:solidFill>
                <a:latin typeface="Inconsolata"/>
                <a:ea typeface="Inconsolata"/>
                <a:cs typeface="Inconsolata"/>
                <a:sym typeface="Inconsolata"/>
              </a:rPr>
              <a:t>1932</a:t>
            </a:r>
            <a:r>
              <a:rPr b="0" i="0" lang="en-US" sz="1550" u="none" cap="none" strike="noStrike">
                <a:solidFill>
                  <a:srgbClr val="151617"/>
                </a:solidFill>
                <a:latin typeface="Inconsolata"/>
                <a:ea typeface="Inconsolata"/>
                <a:cs typeface="Inconsolata"/>
                <a:sym typeface="Inconsolata"/>
              </a:rPr>
              <a:t> with just </a:t>
            </a:r>
            <a:r>
              <a:rPr b="1" i="0" lang="en-US" sz="1550" u="none" cap="none" strike="noStrike">
                <a:solidFill>
                  <a:srgbClr val="151617"/>
                </a:solidFill>
                <a:latin typeface="Inconsolata"/>
                <a:ea typeface="Inconsolata"/>
                <a:cs typeface="Inconsolata"/>
                <a:sym typeface="Inconsolata"/>
              </a:rPr>
              <a:t>six officers and 19 airmen</a:t>
            </a:r>
            <a:r>
              <a:rPr b="0" i="0" lang="en-US" sz="1550" u="none" cap="none" strike="noStrike">
                <a:solidFill>
                  <a:srgbClr val="151617"/>
                </a:solidFill>
                <a:latin typeface="Inconsolata"/>
                <a:ea typeface="Inconsolata"/>
                <a:cs typeface="Inconsolata"/>
                <a:sym typeface="Inconsolata"/>
              </a:rPr>
              <a:t>, the Indian Air Force took flight under British command and, by </a:t>
            </a:r>
            <a:r>
              <a:rPr b="1" i="0" lang="en-US" sz="1550" u="none" cap="none" strike="noStrike">
                <a:solidFill>
                  <a:srgbClr val="151617"/>
                </a:solidFill>
                <a:latin typeface="Inconsolata"/>
                <a:ea typeface="Inconsolata"/>
                <a:cs typeface="Inconsolata"/>
                <a:sym typeface="Inconsolata"/>
              </a:rPr>
              <a:t>1945</a:t>
            </a:r>
            <a:r>
              <a:rPr b="0" i="0" lang="en-US" sz="1550" u="none" cap="none" strike="noStrike">
                <a:solidFill>
                  <a:srgbClr val="151617"/>
                </a:solidFill>
                <a:latin typeface="Inconsolata"/>
                <a:ea typeface="Inconsolata"/>
                <a:cs typeface="Inconsolata"/>
                <a:sym typeface="Inconsolata"/>
              </a:rPr>
              <a:t>, had grown to over </a:t>
            </a:r>
            <a:r>
              <a:rPr b="1" i="0" lang="en-US" sz="1550" u="none" cap="none" strike="noStrike">
                <a:solidFill>
                  <a:srgbClr val="151617"/>
                </a:solidFill>
                <a:latin typeface="Inconsolata"/>
                <a:ea typeface="Inconsolata"/>
                <a:cs typeface="Inconsolata"/>
                <a:sym typeface="Inconsolata"/>
              </a:rPr>
              <a:t>1,600 officers and 26,000 personnel</a:t>
            </a:r>
            <a:r>
              <a:rPr b="0" i="0" lang="en-US" sz="1550" u="none" cap="none" strike="noStrike">
                <a:solidFill>
                  <a:srgbClr val="151617"/>
                </a:solidFill>
                <a:latin typeface="Inconsolata"/>
                <a:ea typeface="Inconsolata"/>
                <a:cs typeface="Inconsolata"/>
                <a:sym typeface="Inconsolata"/>
              </a:rPr>
              <a:t>, flying Hurricanes and Spitfires from </a:t>
            </a:r>
            <a:r>
              <a:rPr b="1" i="0" lang="en-US" sz="1550" u="none" cap="none" strike="noStrike">
                <a:solidFill>
                  <a:srgbClr val="151617"/>
                </a:solidFill>
                <a:latin typeface="Inconsolata"/>
                <a:ea typeface="Inconsolata"/>
                <a:cs typeface="Inconsolata"/>
                <a:sym typeface="Inconsolata"/>
              </a:rPr>
              <a:t>Malaysia</a:t>
            </a:r>
            <a:r>
              <a:rPr b="0" i="0" lang="en-US" sz="1550" u="none" cap="none" strike="noStrike">
                <a:solidFill>
                  <a:srgbClr val="151617"/>
                </a:solidFill>
                <a:latin typeface="Inconsolata"/>
                <a:ea typeface="Inconsolata"/>
                <a:cs typeface="Inconsolata"/>
                <a:sym typeface="Inconsolata"/>
              </a:rPr>
              <a:t> to Britain’s skies during and after </a:t>
            </a:r>
            <a:r>
              <a:rPr b="1" i="0" lang="en-US" sz="1550" u="none" cap="none" strike="noStrike">
                <a:solidFill>
                  <a:srgbClr val="F44444"/>
                </a:solidFill>
                <a:latin typeface="Inconsolata"/>
                <a:ea typeface="Inconsolata"/>
                <a:cs typeface="Inconsolata"/>
                <a:sym typeface="Inconsolata"/>
              </a:rPr>
              <a:t>Battle of Britain</a:t>
            </a:r>
            <a:endParaRPr b="0" i="0" sz="1550" u="none" cap="none" strike="noStrike"/>
          </a:p>
        </p:txBody>
      </p:sp>
      <p:pic>
        <p:nvPicPr>
          <p:cNvPr descr="preencoded.png" id="148" name="Google Shape;148;p22"/>
          <p:cNvPicPr preferRelativeResize="0"/>
          <p:nvPr/>
        </p:nvPicPr>
        <p:blipFill rotWithShape="1">
          <a:blip r:embed="rId4">
            <a:alphaModFix/>
          </a:blip>
          <a:srcRect b="0" l="0" r="0" t="0"/>
          <a:stretch/>
        </p:blipFill>
        <p:spPr>
          <a:xfrm>
            <a:off x="5491163" y="1540550"/>
            <a:ext cx="3844409" cy="2820591"/>
          </a:xfrm>
          <a:prstGeom prst="rect">
            <a:avLst/>
          </a:prstGeom>
          <a:noFill/>
          <a:ln>
            <a:noFill/>
          </a:ln>
        </p:spPr>
      </p:pic>
      <p:sp>
        <p:nvSpPr>
          <p:cNvPr id="149" name="Google Shape;149;p22"/>
          <p:cNvSpPr/>
          <p:nvPr/>
        </p:nvSpPr>
        <p:spPr>
          <a:xfrm>
            <a:off x="5491163" y="4584383"/>
            <a:ext cx="3844409" cy="1587698"/>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1617"/>
              </a:buClr>
              <a:buSzPts val="1550"/>
              <a:buFont typeface="Inconsolata"/>
              <a:buNone/>
            </a:pPr>
            <a:r>
              <a:rPr b="0" i="0" lang="en-US" sz="1550" u="none" cap="none" strike="noStrike">
                <a:solidFill>
                  <a:srgbClr val="151617"/>
                </a:solidFill>
                <a:latin typeface="Inconsolata"/>
                <a:ea typeface="Inconsolata"/>
                <a:cs typeface="Inconsolata"/>
                <a:sym typeface="Inconsolata"/>
              </a:rPr>
              <a:t>Today, the IAF commands a fleet of around </a:t>
            </a:r>
            <a:r>
              <a:rPr b="1" i="0" lang="en-US" sz="1550" u="none" cap="none" strike="noStrike">
                <a:solidFill>
                  <a:srgbClr val="151617"/>
                </a:solidFill>
                <a:latin typeface="Inconsolata"/>
                <a:ea typeface="Inconsolata"/>
                <a:cs typeface="Inconsolata"/>
                <a:sym typeface="Inconsolata"/>
              </a:rPr>
              <a:t>1,700 aircraft</a:t>
            </a:r>
            <a:r>
              <a:rPr b="0" i="0" lang="en-US" sz="1550" u="none" cap="none" strike="noStrike">
                <a:solidFill>
                  <a:srgbClr val="151617"/>
                </a:solidFill>
                <a:latin typeface="Inconsolata"/>
                <a:ea typeface="Inconsolata"/>
                <a:cs typeface="Inconsolata"/>
                <a:sym typeface="Inconsolata"/>
              </a:rPr>
              <a:t> — over three times the size of the Royal Air Force — flying the </a:t>
            </a:r>
            <a:r>
              <a:rPr b="1" i="0" lang="en-US" sz="1550" u="none" cap="none" strike="noStrike">
                <a:solidFill>
                  <a:srgbClr val="151617"/>
                </a:solidFill>
                <a:latin typeface="Inconsolata"/>
                <a:ea typeface="Inconsolata"/>
                <a:cs typeface="Inconsolata"/>
                <a:sym typeface="Inconsolata"/>
              </a:rPr>
              <a:t>indigenous Tejas</a:t>
            </a:r>
            <a:r>
              <a:rPr b="0" i="0" lang="en-US" sz="1550" u="none" cap="none" strike="noStrike">
                <a:solidFill>
                  <a:srgbClr val="151617"/>
                </a:solidFill>
                <a:latin typeface="Inconsolata"/>
                <a:ea typeface="Inconsolata"/>
                <a:cs typeface="Inconsolata"/>
                <a:sym typeface="Inconsolata"/>
              </a:rPr>
              <a:t>, </a:t>
            </a:r>
            <a:r>
              <a:rPr b="1" i="0" lang="en-US" sz="1550" u="none" cap="none" strike="noStrike">
                <a:solidFill>
                  <a:srgbClr val="151617"/>
                </a:solidFill>
                <a:latin typeface="Inconsolata"/>
                <a:ea typeface="Inconsolata"/>
                <a:cs typeface="Inconsolata"/>
                <a:sym typeface="Inconsolata"/>
              </a:rPr>
              <a:t>French Rafale</a:t>
            </a:r>
            <a:r>
              <a:rPr b="0" i="0" lang="en-US" sz="1550" u="none" cap="none" strike="noStrike">
                <a:solidFill>
                  <a:srgbClr val="151617"/>
                </a:solidFill>
                <a:latin typeface="Inconsolata"/>
                <a:ea typeface="Inconsolata"/>
                <a:cs typeface="Inconsolata"/>
                <a:sym typeface="Inconsolata"/>
              </a:rPr>
              <a:t>, and </a:t>
            </a:r>
            <a:r>
              <a:rPr b="1" i="0" lang="en-US" sz="1550" u="none" cap="none" strike="noStrike">
                <a:solidFill>
                  <a:srgbClr val="151617"/>
                </a:solidFill>
                <a:latin typeface="Inconsolata"/>
                <a:ea typeface="Inconsolata"/>
                <a:cs typeface="Inconsolata"/>
                <a:sym typeface="Inconsolata"/>
              </a:rPr>
              <a:t>Russian Su-35</a:t>
            </a:r>
            <a:r>
              <a:rPr b="0" i="0" lang="en-US" sz="1550" u="none" cap="none" strike="noStrike">
                <a:solidFill>
                  <a:srgbClr val="151617"/>
                </a:solidFill>
                <a:latin typeface="Inconsolata"/>
                <a:ea typeface="Inconsolata"/>
                <a:cs typeface="Inconsolata"/>
                <a:sym typeface="Inconsolata"/>
              </a:rPr>
              <a:t>. </a:t>
            </a:r>
            <a:endParaRPr b="0" i="0" sz="1550" u="none" cap="none" strike="noStrike"/>
          </a:p>
        </p:txBody>
      </p:sp>
      <p:sp>
        <p:nvSpPr>
          <p:cNvPr id="150" name="Google Shape;150;p22"/>
          <p:cNvSpPr/>
          <p:nvPr/>
        </p:nvSpPr>
        <p:spPr>
          <a:xfrm>
            <a:off x="5491163" y="6350675"/>
            <a:ext cx="3844409" cy="317540"/>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SzPts val="1550"/>
              <a:buFont typeface="Arial"/>
              <a:buNone/>
            </a:pPr>
            <a:r>
              <a:t/>
            </a:r>
            <a:endParaRPr b="0" i="0" sz="1550" u="none" cap="none" strike="noStrike"/>
          </a:p>
        </p:txBody>
      </p:sp>
      <p:pic>
        <p:nvPicPr>
          <p:cNvPr descr="preencoded.png" id="151" name="Google Shape;151;p22"/>
          <p:cNvPicPr preferRelativeResize="0"/>
          <p:nvPr/>
        </p:nvPicPr>
        <p:blipFill rotWithShape="1">
          <a:blip r:embed="rId5">
            <a:alphaModFix/>
          </a:blip>
          <a:srcRect b="0" l="0" r="0" t="0"/>
          <a:stretch/>
        </p:blipFill>
        <p:spPr>
          <a:xfrm>
            <a:off x="10894338" y="1540550"/>
            <a:ext cx="1890117" cy="2747129"/>
          </a:xfrm>
          <a:prstGeom prst="rect">
            <a:avLst/>
          </a:prstGeom>
          <a:noFill/>
          <a:ln>
            <a:noFill/>
          </a:ln>
        </p:spPr>
      </p:pic>
      <p:sp>
        <p:nvSpPr>
          <p:cNvPr id="152" name="Google Shape;152;p22"/>
          <p:cNvSpPr/>
          <p:nvPr/>
        </p:nvSpPr>
        <p:spPr>
          <a:xfrm>
            <a:off x="9827300" y="4510921"/>
            <a:ext cx="4024313" cy="2222778"/>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1617"/>
              </a:buClr>
              <a:buSzPts val="1550"/>
              <a:buFont typeface="Inconsolata"/>
              <a:buNone/>
            </a:pPr>
            <a:r>
              <a:rPr b="0" i="0" lang="en-US" sz="1550" u="none" cap="none" strike="noStrike">
                <a:solidFill>
                  <a:srgbClr val="151617"/>
                </a:solidFill>
                <a:latin typeface="Inconsolata"/>
                <a:ea typeface="Inconsolata"/>
                <a:cs typeface="Inconsolata"/>
                <a:sym typeface="Inconsolata"/>
              </a:rPr>
              <a:t>What began in the days of empire has evolved into a collaboration of equals, grounded in mutual respect and a shared pursuit of excellence. Together, they carry forward a legacy of courage and innovation, pointing toward a future of </a:t>
            </a:r>
            <a:r>
              <a:rPr b="1" i="0" lang="en-US" sz="1550" u="none" cap="none" strike="noStrike">
                <a:solidFill>
                  <a:srgbClr val="151617"/>
                </a:solidFill>
                <a:latin typeface="Inconsolata"/>
                <a:ea typeface="Inconsolata"/>
                <a:cs typeface="Inconsolata"/>
                <a:sym typeface="Inconsolata"/>
              </a:rPr>
              <a:t>shared strength and soaring potential</a:t>
            </a:r>
            <a:r>
              <a:rPr b="0" i="0" lang="en-US" sz="1550" u="none" cap="none" strike="noStrike">
                <a:solidFill>
                  <a:srgbClr val="151617"/>
                </a:solidFill>
                <a:latin typeface="Inconsolata"/>
                <a:ea typeface="Inconsolata"/>
                <a:cs typeface="Inconsolata"/>
                <a:sym typeface="Inconsolata"/>
              </a:rPr>
              <a:t>.</a:t>
            </a:r>
            <a:endParaRPr b="0" i="0" sz="1550" u="none" cap="none" strike="noStrike"/>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descr="preencoded.png" id="158" name="Google Shape;158;p23"/>
          <p:cNvPicPr preferRelativeResize="0"/>
          <p:nvPr/>
        </p:nvPicPr>
        <p:blipFill rotWithShape="1">
          <a:blip r:embed="rId3">
            <a:alphaModFix/>
          </a:blip>
          <a:srcRect b="0" l="0" r="0" t="0"/>
          <a:stretch/>
        </p:blipFill>
        <p:spPr>
          <a:xfrm>
            <a:off x="837009" y="492800"/>
            <a:ext cx="12956262" cy="4938236"/>
          </a:xfrm>
          <a:prstGeom prst="rect">
            <a:avLst/>
          </a:prstGeom>
          <a:noFill/>
          <a:ln>
            <a:noFill/>
          </a:ln>
        </p:spPr>
      </p:pic>
      <p:sp>
        <p:nvSpPr>
          <p:cNvPr id="159" name="Google Shape;159;p23"/>
          <p:cNvSpPr/>
          <p:nvPr/>
        </p:nvSpPr>
        <p:spPr>
          <a:xfrm>
            <a:off x="4972883" y="5699879"/>
            <a:ext cx="4684514" cy="280035"/>
          </a:xfrm>
          <a:prstGeom prst="rect">
            <a:avLst/>
          </a:prstGeom>
          <a:noFill/>
          <a:ln>
            <a:noFill/>
          </a:ln>
        </p:spPr>
        <p:txBody>
          <a:bodyPr anchorCtr="0" anchor="t" bIns="0" lIns="0" spcFirstLastPara="1" rIns="0" wrap="square" tIns="0">
            <a:noAutofit/>
          </a:bodyPr>
          <a:lstStyle/>
          <a:p>
            <a:pPr indent="0" lvl="0" marL="0" marR="0" rtl="0" algn="ctr">
              <a:lnSpc>
                <a:spcPct val="125714"/>
              </a:lnSpc>
              <a:spcBef>
                <a:spcPts val="0"/>
              </a:spcBef>
              <a:spcAft>
                <a:spcPts val="0"/>
              </a:spcAft>
              <a:buClr>
                <a:srgbClr val="151617"/>
              </a:buClr>
              <a:buSzPts val="1750"/>
              <a:buFont typeface="Montserrat"/>
              <a:buNone/>
            </a:pPr>
            <a:r>
              <a:rPr b="1" i="0" lang="en-US" sz="1750" u="none" cap="none" strike="noStrike">
                <a:solidFill>
                  <a:srgbClr val="151617"/>
                </a:solidFill>
                <a:latin typeface="Montserrat"/>
                <a:ea typeface="Montserrat"/>
                <a:cs typeface="Montserrat"/>
                <a:sym typeface="Montserrat"/>
              </a:rPr>
              <a:t>For India’s sons had sealed their oath, </a:t>
            </a:r>
            <a:endParaRPr b="0" i="0" sz="1750" u="none" cap="none" strike="noStrike"/>
          </a:p>
        </p:txBody>
      </p:sp>
      <p:sp>
        <p:nvSpPr>
          <p:cNvPr id="160" name="Google Shape;160;p23"/>
          <p:cNvSpPr/>
          <p:nvPr/>
        </p:nvSpPr>
        <p:spPr>
          <a:xfrm>
            <a:off x="5159454" y="6051590"/>
            <a:ext cx="4311253" cy="280035"/>
          </a:xfrm>
          <a:prstGeom prst="rect">
            <a:avLst/>
          </a:prstGeom>
          <a:noFill/>
          <a:ln>
            <a:noFill/>
          </a:ln>
        </p:spPr>
        <p:txBody>
          <a:bodyPr anchorCtr="0" anchor="t" bIns="0" lIns="0" spcFirstLastPara="1" rIns="0" wrap="square" tIns="0">
            <a:noAutofit/>
          </a:bodyPr>
          <a:lstStyle/>
          <a:p>
            <a:pPr indent="0" lvl="0" marL="0" marR="0" rtl="0" algn="ctr">
              <a:lnSpc>
                <a:spcPct val="125714"/>
              </a:lnSpc>
              <a:spcBef>
                <a:spcPts val="0"/>
              </a:spcBef>
              <a:spcAft>
                <a:spcPts val="0"/>
              </a:spcAft>
              <a:buClr>
                <a:srgbClr val="151617"/>
              </a:buClr>
              <a:buSzPts val="1750"/>
              <a:buFont typeface="Montserrat"/>
              <a:buNone/>
            </a:pPr>
            <a:r>
              <a:rPr b="1" i="0" lang="en-US" sz="1750" u="none" cap="none" strike="noStrike">
                <a:solidFill>
                  <a:srgbClr val="151617"/>
                </a:solidFill>
                <a:latin typeface="Montserrat"/>
                <a:ea typeface="Montserrat"/>
                <a:cs typeface="Montserrat"/>
                <a:sym typeface="Montserrat"/>
              </a:rPr>
              <a:t>Sealed it with blood across the sea,</a:t>
            </a:r>
            <a:endParaRPr b="0" i="0" sz="1750" u="none" cap="none" strike="noStrike"/>
          </a:p>
        </p:txBody>
      </p:sp>
      <p:sp>
        <p:nvSpPr>
          <p:cNvPr id="161" name="Google Shape;161;p23"/>
          <p:cNvSpPr/>
          <p:nvPr/>
        </p:nvSpPr>
        <p:spPr>
          <a:xfrm>
            <a:off x="5719882" y="6403300"/>
            <a:ext cx="3190518" cy="280035"/>
          </a:xfrm>
          <a:prstGeom prst="rect">
            <a:avLst/>
          </a:prstGeom>
          <a:noFill/>
          <a:ln>
            <a:noFill/>
          </a:ln>
        </p:spPr>
        <p:txBody>
          <a:bodyPr anchorCtr="0" anchor="t" bIns="0" lIns="0" spcFirstLastPara="1" rIns="0" wrap="square" tIns="0">
            <a:noAutofit/>
          </a:bodyPr>
          <a:lstStyle/>
          <a:p>
            <a:pPr indent="0" lvl="0" marL="0" marR="0" rtl="0" algn="ctr">
              <a:lnSpc>
                <a:spcPct val="125714"/>
              </a:lnSpc>
              <a:spcBef>
                <a:spcPts val="0"/>
              </a:spcBef>
              <a:spcAft>
                <a:spcPts val="0"/>
              </a:spcAft>
              <a:buClr>
                <a:srgbClr val="151617"/>
              </a:buClr>
              <a:buSzPts val="1750"/>
              <a:buFont typeface="Montserrat"/>
              <a:buNone/>
            </a:pPr>
            <a:r>
              <a:rPr b="1" i="0" lang="en-US" sz="1750" u="none" cap="none" strike="noStrike">
                <a:solidFill>
                  <a:srgbClr val="151617"/>
                </a:solidFill>
                <a:latin typeface="Montserrat"/>
                <a:ea typeface="Montserrat"/>
                <a:cs typeface="Montserrat"/>
                <a:sym typeface="Montserrat"/>
              </a:rPr>
              <a:t>From Flanders to Gallipoli,</a:t>
            </a:r>
            <a:endParaRPr b="0" i="0" sz="1750" u="none" cap="none" strike="noStrike"/>
          </a:p>
        </p:txBody>
      </p:sp>
      <p:sp>
        <p:nvSpPr>
          <p:cNvPr id="162" name="Google Shape;162;p23"/>
          <p:cNvSpPr/>
          <p:nvPr/>
        </p:nvSpPr>
        <p:spPr>
          <a:xfrm>
            <a:off x="5201364" y="6755011"/>
            <a:ext cx="4227433" cy="280035"/>
          </a:xfrm>
          <a:prstGeom prst="rect">
            <a:avLst/>
          </a:prstGeom>
          <a:noFill/>
          <a:ln>
            <a:noFill/>
          </a:ln>
        </p:spPr>
        <p:txBody>
          <a:bodyPr anchorCtr="0" anchor="t" bIns="0" lIns="0" spcFirstLastPara="1" rIns="0" wrap="square" tIns="0">
            <a:noAutofit/>
          </a:bodyPr>
          <a:lstStyle/>
          <a:p>
            <a:pPr indent="0" lvl="0" marL="0" marR="0" rtl="0" algn="ctr">
              <a:lnSpc>
                <a:spcPct val="125714"/>
              </a:lnSpc>
              <a:spcBef>
                <a:spcPts val="0"/>
              </a:spcBef>
              <a:spcAft>
                <a:spcPts val="0"/>
              </a:spcAft>
              <a:buClr>
                <a:srgbClr val="151617"/>
              </a:buClr>
              <a:buSzPts val="1750"/>
              <a:buFont typeface="Montserrat"/>
              <a:buNone/>
            </a:pPr>
            <a:r>
              <a:rPr b="1" i="0" lang="en-US" sz="1750" u="none" cap="none" strike="noStrike">
                <a:solidFill>
                  <a:srgbClr val="151617"/>
                </a:solidFill>
                <a:latin typeface="Montserrat"/>
                <a:ea typeface="Montserrat"/>
                <a:cs typeface="Montserrat"/>
                <a:sym typeface="Montserrat"/>
              </a:rPr>
              <a:t>On Tigris’ banks, on Egypt’s sands,</a:t>
            </a:r>
            <a:endParaRPr b="0" i="0" sz="1750" u="none" cap="none" strike="noStrike"/>
          </a:p>
        </p:txBody>
      </p:sp>
      <p:sp>
        <p:nvSpPr>
          <p:cNvPr id="163" name="Google Shape;163;p23"/>
          <p:cNvSpPr/>
          <p:nvPr/>
        </p:nvSpPr>
        <p:spPr>
          <a:xfrm>
            <a:off x="5070634" y="7106722"/>
            <a:ext cx="4489013" cy="280035"/>
          </a:xfrm>
          <a:prstGeom prst="rect">
            <a:avLst/>
          </a:prstGeom>
          <a:noFill/>
          <a:ln>
            <a:noFill/>
          </a:ln>
        </p:spPr>
        <p:txBody>
          <a:bodyPr anchorCtr="0" anchor="t" bIns="0" lIns="0" spcFirstLastPara="1" rIns="0" wrap="square" tIns="0">
            <a:noAutofit/>
          </a:bodyPr>
          <a:lstStyle/>
          <a:p>
            <a:pPr indent="0" lvl="0" marL="0" marR="0" rtl="0" algn="ctr">
              <a:lnSpc>
                <a:spcPct val="125714"/>
              </a:lnSpc>
              <a:spcBef>
                <a:spcPts val="0"/>
              </a:spcBef>
              <a:spcAft>
                <a:spcPts val="0"/>
              </a:spcAft>
              <a:buClr>
                <a:srgbClr val="151617"/>
              </a:buClr>
              <a:buSzPts val="1750"/>
              <a:buFont typeface="Montserrat"/>
              <a:buNone/>
            </a:pPr>
            <a:r>
              <a:rPr b="1" i="0" lang="en-US" sz="1750" u="none" cap="none" strike="noStrike">
                <a:solidFill>
                  <a:srgbClr val="151617"/>
                </a:solidFill>
                <a:latin typeface="Montserrat"/>
                <a:ea typeface="Montserrat"/>
                <a:cs typeface="Montserrat"/>
                <a:sym typeface="Montserrat"/>
              </a:rPr>
              <a:t>’Mid Afric’s swamps and hinterlands,</a:t>
            </a:r>
            <a:endParaRPr b="0" i="0" sz="1750" u="none" cap="none" strike="noStrike"/>
          </a:p>
        </p:txBody>
      </p:sp>
      <p:sp>
        <p:nvSpPr>
          <p:cNvPr id="164" name="Google Shape;164;p23"/>
          <p:cNvSpPr/>
          <p:nvPr/>
        </p:nvSpPr>
        <p:spPr>
          <a:xfrm>
            <a:off x="5563672" y="7458432"/>
            <a:ext cx="3502938" cy="280035"/>
          </a:xfrm>
          <a:prstGeom prst="rect">
            <a:avLst/>
          </a:prstGeom>
          <a:noFill/>
          <a:ln>
            <a:noFill/>
          </a:ln>
        </p:spPr>
        <p:txBody>
          <a:bodyPr anchorCtr="0" anchor="t" bIns="0" lIns="0" spcFirstLastPara="1" rIns="0" wrap="square" tIns="0">
            <a:noAutofit/>
          </a:bodyPr>
          <a:lstStyle/>
          <a:p>
            <a:pPr indent="0" lvl="0" marL="0" marR="0" rtl="0" algn="ctr">
              <a:lnSpc>
                <a:spcPct val="125714"/>
              </a:lnSpc>
              <a:spcBef>
                <a:spcPts val="0"/>
              </a:spcBef>
              <a:spcAft>
                <a:spcPts val="0"/>
              </a:spcAft>
              <a:buClr>
                <a:srgbClr val="151617"/>
              </a:buClr>
              <a:buSzPts val="1750"/>
              <a:buFont typeface="Montserrat"/>
              <a:buNone/>
            </a:pPr>
            <a:r>
              <a:rPr b="1" i="0" lang="en-US" sz="1750" u="none" cap="none" strike="noStrike">
                <a:solidFill>
                  <a:srgbClr val="151617"/>
                </a:solidFill>
                <a:latin typeface="Montserrat"/>
                <a:ea typeface="Montserrat"/>
                <a:cs typeface="Montserrat"/>
                <a:sym typeface="Montserrat"/>
              </a:rPr>
              <a:t>And died in England’s cause.</a:t>
            </a:r>
            <a:endParaRPr b="0" i="0" sz="1750" u="none" cap="none" strike="noStrike"/>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4"/>
          <p:cNvSpPr/>
          <p:nvPr/>
        </p:nvSpPr>
        <p:spPr>
          <a:xfrm>
            <a:off x="769382" y="721162"/>
            <a:ext cx="6311265" cy="3365421"/>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1617"/>
              </a:buClr>
              <a:buSzPts val="3000"/>
              <a:buFont typeface="Montserrat"/>
              <a:buNone/>
            </a:pPr>
            <a:r>
              <a:rPr b="1" i="0" lang="en-US" sz="3000" u="none" cap="none" strike="noStrike">
                <a:solidFill>
                  <a:srgbClr val="151617"/>
                </a:solidFill>
                <a:latin typeface="Montserrat"/>
                <a:ea typeface="Montserrat"/>
                <a:cs typeface="Montserrat"/>
                <a:sym typeface="Montserrat"/>
              </a:rPr>
              <a:t>“The unsurpassed bravery of Indian soldiers and officers, shine for ever in the annals of war. Upwards of two and a half million Indians volunteered to serve in the forces…”</a:t>
            </a:r>
            <a:endParaRPr b="0" i="0" sz="3000" u="none" cap="none" strike="noStrike"/>
          </a:p>
        </p:txBody>
      </p:sp>
      <p:sp>
        <p:nvSpPr>
          <p:cNvPr id="171" name="Google Shape;171;p24"/>
          <p:cNvSpPr/>
          <p:nvPr/>
        </p:nvSpPr>
        <p:spPr>
          <a:xfrm>
            <a:off x="769382" y="4163497"/>
            <a:ext cx="6311265" cy="2403872"/>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1617"/>
              </a:buClr>
              <a:buSzPts val="3000"/>
              <a:buFont typeface="Montserrat"/>
              <a:buNone/>
            </a:pPr>
            <a:r>
              <a:rPr b="1" i="0" lang="en-US" sz="3000" u="none" cap="none" strike="noStrike">
                <a:solidFill>
                  <a:srgbClr val="151617"/>
                </a:solidFill>
                <a:latin typeface="Montserrat"/>
                <a:ea typeface="Montserrat"/>
                <a:cs typeface="Montserrat"/>
                <a:sym typeface="Montserrat"/>
              </a:rPr>
              <a:t>“The response of the Indian peoples, no less than the conduct of their soldiers, makes a glorious final page in the story of our Empire…”</a:t>
            </a:r>
            <a:endParaRPr b="0" i="0" sz="3000" u="none" cap="none" strike="noStrike"/>
          </a:p>
        </p:txBody>
      </p:sp>
      <p:sp>
        <p:nvSpPr>
          <p:cNvPr id="172" name="Google Shape;172;p24"/>
          <p:cNvSpPr/>
          <p:nvPr/>
        </p:nvSpPr>
        <p:spPr>
          <a:xfrm>
            <a:off x="769382" y="6759654"/>
            <a:ext cx="6311265" cy="307777"/>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SzPts val="1500"/>
              <a:buFont typeface="Arial"/>
              <a:buNone/>
            </a:pPr>
            <a:r>
              <a:t/>
            </a:r>
            <a:endParaRPr b="0" i="0" sz="1500" u="none" cap="none" strike="noStrike"/>
          </a:p>
        </p:txBody>
      </p:sp>
      <p:pic>
        <p:nvPicPr>
          <p:cNvPr descr="preencoded.png" id="173" name="Google Shape;173;p24"/>
          <p:cNvPicPr preferRelativeResize="0"/>
          <p:nvPr/>
        </p:nvPicPr>
        <p:blipFill rotWithShape="1">
          <a:blip r:embed="rId3">
            <a:alphaModFix/>
          </a:blip>
          <a:srcRect b="0" l="0" r="0" t="0"/>
          <a:stretch/>
        </p:blipFill>
        <p:spPr>
          <a:xfrm>
            <a:off x="7557373" y="745212"/>
            <a:ext cx="6311265" cy="6302931"/>
          </a:xfrm>
          <a:prstGeom prst="rect">
            <a:avLst/>
          </a:prstGeom>
          <a:noFill/>
          <a:ln>
            <a:noFill/>
          </a:ln>
        </p:spPr>
      </p:pic>
      <p:sp>
        <p:nvSpPr>
          <p:cNvPr id="174" name="Google Shape;174;p24"/>
          <p:cNvSpPr/>
          <p:nvPr/>
        </p:nvSpPr>
        <p:spPr>
          <a:xfrm>
            <a:off x="7557373" y="7264479"/>
            <a:ext cx="6311265" cy="307777"/>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SzPts val="1500"/>
              <a:buFont typeface="Arial"/>
              <a:buNone/>
            </a:pPr>
            <a:r>
              <a:t/>
            </a:r>
            <a:endParaRPr b="0" i="0" sz="1500" u="none" cap="none" strike="noStrike"/>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5"/>
          <p:cNvSpPr/>
          <p:nvPr/>
        </p:nvSpPr>
        <p:spPr>
          <a:xfrm>
            <a:off x="793790" y="618292"/>
            <a:ext cx="9879568" cy="620078"/>
          </a:xfrm>
          <a:prstGeom prst="rect">
            <a:avLst/>
          </a:prstGeom>
          <a:noFill/>
          <a:ln>
            <a:noFill/>
          </a:ln>
        </p:spPr>
        <p:txBody>
          <a:bodyPr anchorCtr="0" anchor="t" bIns="0" lIns="0" spcFirstLastPara="1" rIns="0" wrap="square" tIns="0">
            <a:noAutofit/>
          </a:bodyPr>
          <a:lstStyle/>
          <a:p>
            <a:pPr indent="0" lvl="0" marL="0" marR="0" rtl="0" algn="l">
              <a:lnSpc>
                <a:spcPct val="124358"/>
              </a:lnSpc>
              <a:spcBef>
                <a:spcPts val="0"/>
              </a:spcBef>
              <a:spcAft>
                <a:spcPts val="0"/>
              </a:spcAft>
              <a:buClr>
                <a:srgbClr val="151617"/>
              </a:buClr>
              <a:buSzPts val="3900"/>
              <a:buFont typeface="Montserrat"/>
              <a:buNone/>
            </a:pPr>
            <a:r>
              <a:rPr b="1" i="0" lang="en-US" sz="3900" u="none" cap="none" strike="noStrike">
                <a:solidFill>
                  <a:srgbClr val="151617"/>
                </a:solidFill>
                <a:latin typeface="Montserrat"/>
                <a:ea typeface="Montserrat"/>
                <a:cs typeface="Montserrat"/>
                <a:sym typeface="Montserrat"/>
              </a:rPr>
              <a:t>British Officers in Independent India</a:t>
            </a:r>
            <a:endParaRPr b="0" i="0" sz="3900" u="none" cap="none" strike="noStrike"/>
          </a:p>
        </p:txBody>
      </p:sp>
      <p:sp>
        <p:nvSpPr>
          <p:cNvPr id="181" name="Google Shape;181;p25"/>
          <p:cNvSpPr/>
          <p:nvPr/>
        </p:nvSpPr>
        <p:spPr>
          <a:xfrm>
            <a:off x="793790" y="1635204"/>
            <a:ext cx="13042821" cy="635079"/>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1617"/>
              </a:buClr>
              <a:buSzPts val="1550"/>
              <a:buFont typeface="Inconsolata"/>
              <a:buNone/>
            </a:pPr>
            <a:r>
              <a:rPr b="0" i="0" lang="en-US" sz="1550" u="none" cap="none" strike="noStrike">
                <a:solidFill>
                  <a:srgbClr val="151617"/>
                </a:solidFill>
                <a:latin typeface="Inconsolata"/>
                <a:ea typeface="Inconsolata"/>
                <a:cs typeface="Inconsolata"/>
                <a:sym typeface="Inconsolata"/>
              </a:rPr>
              <a:t>When India gained independence in 1947, many British officers who had served alongside Indian soldiers chose to stay, helping the newly independent nation build its own army and forging new bonds.</a:t>
            </a:r>
            <a:endParaRPr b="0" i="0" sz="1550" u="none" cap="none" strike="noStrike"/>
          </a:p>
        </p:txBody>
      </p:sp>
      <p:pic>
        <p:nvPicPr>
          <p:cNvPr descr="preencoded.png" id="182" name="Google Shape;182;p25"/>
          <p:cNvPicPr preferRelativeResize="0"/>
          <p:nvPr/>
        </p:nvPicPr>
        <p:blipFill rotWithShape="1">
          <a:blip r:embed="rId3">
            <a:alphaModFix/>
          </a:blip>
          <a:srcRect b="0" l="0" r="0" t="0"/>
          <a:stretch/>
        </p:blipFill>
        <p:spPr>
          <a:xfrm>
            <a:off x="793790" y="2493526"/>
            <a:ext cx="4182189" cy="2584728"/>
          </a:xfrm>
          <a:prstGeom prst="rect">
            <a:avLst/>
          </a:prstGeom>
          <a:noFill/>
          <a:ln>
            <a:noFill/>
          </a:ln>
        </p:spPr>
      </p:pic>
      <p:sp>
        <p:nvSpPr>
          <p:cNvPr id="183" name="Google Shape;183;p25"/>
          <p:cNvSpPr/>
          <p:nvPr/>
        </p:nvSpPr>
        <p:spPr>
          <a:xfrm>
            <a:off x="793790" y="5276612"/>
            <a:ext cx="2938701" cy="310158"/>
          </a:xfrm>
          <a:prstGeom prst="rect">
            <a:avLst/>
          </a:prstGeom>
          <a:noFill/>
          <a:ln>
            <a:noFill/>
          </a:ln>
        </p:spPr>
        <p:txBody>
          <a:bodyPr anchorCtr="0" anchor="t" bIns="0" lIns="0" spcFirstLastPara="1" rIns="0" wrap="square" tIns="0">
            <a:noAutofit/>
          </a:bodyPr>
          <a:lstStyle/>
          <a:p>
            <a:pPr indent="0" lvl="0" marL="0" marR="0" rtl="0" algn="l">
              <a:lnSpc>
                <a:spcPct val="123076"/>
              </a:lnSpc>
              <a:spcBef>
                <a:spcPts val="0"/>
              </a:spcBef>
              <a:spcAft>
                <a:spcPts val="0"/>
              </a:spcAft>
              <a:buClr>
                <a:srgbClr val="151617"/>
              </a:buClr>
              <a:buSzPts val="1950"/>
              <a:buFont typeface="Montserrat"/>
              <a:buNone/>
            </a:pPr>
            <a:r>
              <a:rPr b="1" i="0" lang="en-US" sz="1950" u="none" cap="none" strike="noStrike">
                <a:solidFill>
                  <a:srgbClr val="151617"/>
                </a:solidFill>
                <a:latin typeface="Montserrat"/>
                <a:ea typeface="Montserrat"/>
                <a:cs typeface="Montserrat"/>
                <a:sym typeface="Montserrat"/>
              </a:rPr>
              <a:t>Advisors and Mentors</a:t>
            </a:r>
            <a:endParaRPr b="0" i="0" sz="1950" u="none" cap="none" strike="noStrike"/>
          </a:p>
        </p:txBody>
      </p:sp>
      <p:sp>
        <p:nvSpPr>
          <p:cNvPr id="184" name="Google Shape;184;p25"/>
          <p:cNvSpPr/>
          <p:nvPr/>
        </p:nvSpPr>
        <p:spPr>
          <a:xfrm>
            <a:off x="793790" y="5705832"/>
            <a:ext cx="4182189" cy="1587698"/>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1617"/>
              </a:buClr>
              <a:buSzPts val="1550"/>
              <a:buFont typeface="Inconsolata"/>
              <a:buNone/>
            </a:pPr>
            <a:r>
              <a:rPr b="0" i="0" lang="en-US" sz="1550" u="none" cap="none" strike="noStrike">
                <a:solidFill>
                  <a:srgbClr val="151617"/>
                </a:solidFill>
                <a:latin typeface="Inconsolata"/>
                <a:ea typeface="Inconsolata"/>
                <a:cs typeface="Inconsolata"/>
                <a:sym typeface="Inconsolata"/>
              </a:rPr>
              <a:t>These officers became invaluable advisors, teachers, and friends to the Indian Armed Forces. They shared their expertise, helping to train a new generation of Indian military leaders.</a:t>
            </a:r>
            <a:endParaRPr b="0" i="0" sz="1550" u="none" cap="none" strike="noStrike"/>
          </a:p>
        </p:txBody>
      </p:sp>
      <p:pic>
        <p:nvPicPr>
          <p:cNvPr descr="preencoded.png" id="185" name="Google Shape;185;p25"/>
          <p:cNvPicPr preferRelativeResize="0"/>
          <p:nvPr/>
        </p:nvPicPr>
        <p:blipFill rotWithShape="1">
          <a:blip r:embed="rId4">
            <a:alphaModFix/>
          </a:blip>
          <a:srcRect b="0" l="0" r="0" t="0"/>
          <a:stretch/>
        </p:blipFill>
        <p:spPr>
          <a:xfrm>
            <a:off x="5223986" y="2493526"/>
            <a:ext cx="4182308" cy="2584847"/>
          </a:xfrm>
          <a:prstGeom prst="rect">
            <a:avLst/>
          </a:prstGeom>
          <a:noFill/>
          <a:ln>
            <a:noFill/>
          </a:ln>
        </p:spPr>
      </p:pic>
      <p:sp>
        <p:nvSpPr>
          <p:cNvPr id="186" name="Google Shape;186;p25"/>
          <p:cNvSpPr/>
          <p:nvPr/>
        </p:nvSpPr>
        <p:spPr>
          <a:xfrm>
            <a:off x="5223986" y="5276731"/>
            <a:ext cx="4182308" cy="620316"/>
          </a:xfrm>
          <a:prstGeom prst="rect">
            <a:avLst/>
          </a:prstGeom>
          <a:noFill/>
          <a:ln>
            <a:noFill/>
          </a:ln>
        </p:spPr>
        <p:txBody>
          <a:bodyPr anchorCtr="0" anchor="t" bIns="0" lIns="0" spcFirstLastPara="1" rIns="0" wrap="square" tIns="0">
            <a:noAutofit/>
          </a:bodyPr>
          <a:lstStyle/>
          <a:p>
            <a:pPr indent="0" lvl="0" marL="0" marR="0" rtl="0" algn="l">
              <a:lnSpc>
                <a:spcPct val="123076"/>
              </a:lnSpc>
              <a:spcBef>
                <a:spcPts val="0"/>
              </a:spcBef>
              <a:spcAft>
                <a:spcPts val="0"/>
              </a:spcAft>
              <a:buClr>
                <a:srgbClr val="151617"/>
              </a:buClr>
              <a:buSzPts val="1950"/>
              <a:buFont typeface="Montserrat"/>
              <a:buNone/>
            </a:pPr>
            <a:r>
              <a:rPr b="1" i="0" lang="en-US" sz="1950" u="none" cap="none" strike="noStrike">
                <a:solidFill>
                  <a:srgbClr val="151617"/>
                </a:solidFill>
                <a:latin typeface="Montserrat"/>
                <a:ea typeface="Montserrat"/>
                <a:cs typeface="Montserrat"/>
                <a:sym typeface="Montserrat"/>
              </a:rPr>
              <a:t>Shared Knowledge and Training</a:t>
            </a:r>
            <a:endParaRPr b="0" i="0" sz="1950" u="none" cap="none" strike="noStrike"/>
          </a:p>
        </p:txBody>
      </p:sp>
      <p:sp>
        <p:nvSpPr>
          <p:cNvPr id="187" name="Google Shape;187;p25"/>
          <p:cNvSpPr/>
          <p:nvPr/>
        </p:nvSpPr>
        <p:spPr>
          <a:xfrm>
            <a:off x="5223986" y="6016109"/>
            <a:ext cx="4182308" cy="1587698"/>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1617"/>
              </a:buClr>
              <a:buSzPts val="1550"/>
              <a:buFont typeface="Inconsolata"/>
              <a:buNone/>
            </a:pPr>
            <a:r>
              <a:rPr b="0" i="0" lang="en-US" sz="1550" u="none" cap="none" strike="noStrike">
                <a:solidFill>
                  <a:srgbClr val="151617"/>
                </a:solidFill>
                <a:latin typeface="Inconsolata"/>
                <a:ea typeface="Inconsolata"/>
                <a:cs typeface="Inconsolata"/>
                <a:sym typeface="Inconsolata"/>
              </a:rPr>
              <a:t>Some even retired in India, having grown to love the country and its people. Their continued presence facilitated a smooth transition, some went to become teachers and head masters across India.</a:t>
            </a:r>
            <a:endParaRPr b="0" i="0" sz="1550" u="none" cap="none" strike="noStrike"/>
          </a:p>
        </p:txBody>
      </p:sp>
      <p:pic>
        <p:nvPicPr>
          <p:cNvPr descr="preencoded.png" id="188" name="Google Shape;188;p25"/>
          <p:cNvPicPr preferRelativeResize="0"/>
          <p:nvPr/>
        </p:nvPicPr>
        <p:blipFill rotWithShape="1">
          <a:blip r:embed="rId5">
            <a:alphaModFix/>
          </a:blip>
          <a:srcRect b="0" l="0" r="0" t="0"/>
          <a:stretch/>
        </p:blipFill>
        <p:spPr>
          <a:xfrm>
            <a:off x="9654302" y="2493526"/>
            <a:ext cx="4182308" cy="2584847"/>
          </a:xfrm>
          <a:prstGeom prst="rect">
            <a:avLst/>
          </a:prstGeom>
          <a:noFill/>
          <a:ln>
            <a:noFill/>
          </a:ln>
        </p:spPr>
      </p:pic>
      <p:sp>
        <p:nvSpPr>
          <p:cNvPr id="189" name="Google Shape;189;p25"/>
          <p:cNvSpPr/>
          <p:nvPr/>
        </p:nvSpPr>
        <p:spPr>
          <a:xfrm>
            <a:off x="9654302" y="5276731"/>
            <a:ext cx="4066580" cy="310158"/>
          </a:xfrm>
          <a:prstGeom prst="rect">
            <a:avLst/>
          </a:prstGeom>
          <a:noFill/>
          <a:ln>
            <a:noFill/>
          </a:ln>
        </p:spPr>
        <p:txBody>
          <a:bodyPr anchorCtr="0" anchor="t" bIns="0" lIns="0" spcFirstLastPara="1" rIns="0" wrap="square" tIns="0">
            <a:noAutofit/>
          </a:bodyPr>
          <a:lstStyle/>
          <a:p>
            <a:pPr indent="0" lvl="0" marL="0" marR="0" rtl="0" algn="l">
              <a:lnSpc>
                <a:spcPct val="123076"/>
              </a:lnSpc>
              <a:spcBef>
                <a:spcPts val="0"/>
              </a:spcBef>
              <a:spcAft>
                <a:spcPts val="0"/>
              </a:spcAft>
              <a:buClr>
                <a:srgbClr val="151617"/>
              </a:buClr>
              <a:buSzPts val="1950"/>
              <a:buFont typeface="Montserrat"/>
              <a:buNone/>
            </a:pPr>
            <a:r>
              <a:rPr b="1" i="0" lang="en-US" sz="1950" u="none" cap="none" strike="noStrike">
                <a:solidFill>
                  <a:srgbClr val="151617"/>
                </a:solidFill>
                <a:latin typeface="Montserrat"/>
                <a:ea typeface="Montserrat"/>
                <a:cs typeface="Montserrat"/>
                <a:sym typeface="Montserrat"/>
              </a:rPr>
              <a:t>Bridges to a New Relationship</a:t>
            </a:r>
            <a:endParaRPr b="0" i="0" sz="1950" u="none" cap="none" strike="noStrike"/>
          </a:p>
        </p:txBody>
      </p:sp>
      <p:sp>
        <p:nvSpPr>
          <p:cNvPr id="190" name="Google Shape;190;p25"/>
          <p:cNvSpPr/>
          <p:nvPr/>
        </p:nvSpPr>
        <p:spPr>
          <a:xfrm>
            <a:off x="9654302" y="5705951"/>
            <a:ext cx="4182308" cy="1905238"/>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1617"/>
              </a:buClr>
              <a:buSzPts val="1550"/>
              <a:buFont typeface="Inconsolata"/>
              <a:buNone/>
            </a:pPr>
            <a:r>
              <a:rPr b="0" i="0" lang="en-US" sz="1550" u="none" cap="none" strike="noStrike">
                <a:solidFill>
                  <a:srgbClr val="151617"/>
                </a:solidFill>
                <a:latin typeface="Inconsolata"/>
                <a:ea typeface="Inconsolata"/>
                <a:cs typeface="Inconsolata"/>
                <a:sym typeface="Inconsolata"/>
              </a:rPr>
              <a:t>This unique transition demonstrated that respect and friendship could transcend the end of empire. The bonds forged in battle evolved into a new relationship based on mutual respect, cooperation, and shared values.</a:t>
            </a:r>
            <a:endParaRPr b="0" i="0" sz="1550" u="none" cap="none" strike="noStrike"/>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descr="preencoded.png" id="196" name="Google Shape;196;p26"/>
          <p:cNvPicPr preferRelativeResize="0"/>
          <p:nvPr/>
        </p:nvPicPr>
        <p:blipFill rotWithShape="1">
          <a:blip r:embed="rId3">
            <a:alphaModFix/>
          </a:blip>
          <a:srcRect b="0" l="0" r="0" t="0"/>
          <a:stretch/>
        </p:blipFill>
        <p:spPr>
          <a:xfrm>
            <a:off x="3547110" y="619125"/>
            <a:ext cx="2700099" cy="4050149"/>
          </a:xfrm>
          <a:prstGeom prst="rect">
            <a:avLst/>
          </a:prstGeom>
          <a:noFill/>
          <a:ln>
            <a:noFill/>
          </a:ln>
        </p:spPr>
      </p:pic>
      <p:sp>
        <p:nvSpPr>
          <p:cNvPr id="197" name="Google Shape;197;p26"/>
          <p:cNvSpPr/>
          <p:nvPr/>
        </p:nvSpPr>
        <p:spPr>
          <a:xfrm>
            <a:off x="2541746" y="4817745"/>
            <a:ext cx="4710946" cy="211217"/>
          </a:xfrm>
          <a:prstGeom prst="rect">
            <a:avLst/>
          </a:prstGeom>
          <a:noFill/>
          <a:ln>
            <a:noFill/>
          </a:ln>
        </p:spPr>
        <p:txBody>
          <a:bodyPr anchorCtr="0" anchor="t" bIns="0" lIns="0" spcFirstLastPara="1" rIns="0" wrap="square" tIns="0">
            <a:noAutofit/>
          </a:bodyPr>
          <a:lstStyle/>
          <a:p>
            <a:pPr indent="0" lvl="0" marL="0" marR="0" rtl="0" algn="ctr">
              <a:lnSpc>
                <a:spcPct val="165000"/>
              </a:lnSpc>
              <a:spcBef>
                <a:spcPts val="0"/>
              </a:spcBef>
              <a:spcAft>
                <a:spcPts val="0"/>
              </a:spcAft>
              <a:buClr>
                <a:srgbClr val="151617"/>
              </a:buClr>
              <a:buSzPts val="1000"/>
              <a:buFont typeface="Inconsolata"/>
              <a:buNone/>
            </a:pPr>
            <a:r>
              <a:rPr b="1" i="0" lang="en-US" sz="1000" u="none" cap="none" strike="noStrike">
                <a:solidFill>
                  <a:srgbClr val="151617"/>
                </a:solidFill>
                <a:latin typeface="Inconsolata"/>
                <a:ea typeface="Inconsolata"/>
                <a:cs typeface="Inconsolata"/>
                <a:sym typeface="Inconsolata"/>
              </a:rPr>
              <a:t>The Generals Who Forged India’s Army</a:t>
            </a:r>
            <a:endParaRPr b="0" i="0" sz="1000" u="none" cap="none" strike="noStrike"/>
          </a:p>
        </p:txBody>
      </p:sp>
      <p:sp>
        <p:nvSpPr>
          <p:cNvPr id="198" name="Google Shape;198;p26"/>
          <p:cNvSpPr/>
          <p:nvPr/>
        </p:nvSpPr>
        <p:spPr>
          <a:xfrm>
            <a:off x="2541746" y="5147786"/>
            <a:ext cx="4710946" cy="844868"/>
          </a:xfrm>
          <a:prstGeom prst="rect">
            <a:avLst/>
          </a:prstGeom>
          <a:noFill/>
          <a:ln>
            <a:noFill/>
          </a:ln>
        </p:spPr>
        <p:txBody>
          <a:bodyPr anchorCtr="0" anchor="t" bIns="0" lIns="0" spcFirstLastPara="1" rIns="0" wrap="square" tIns="0">
            <a:noAutofit/>
          </a:bodyPr>
          <a:lstStyle/>
          <a:p>
            <a:pPr indent="0" lvl="0" marL="0" marR="0" rtl="0" algn="l">
              <a:lnSpc>
                <a:spcPct val="165000"/>
              </a:lnSpc>
              <a:spcBef>
                <a:spcPts val="0"/>
              </a:spcBef>
              <a:spcAft>
                <a:spcPts val="0"/>
              </a:spcAft>
              <a:buClr>
                <a:srgbClr val="151617"/>
              </a:buClr>
              <a:buSzPts val="1000"/>
              <a:buFont typeface="Inconsolata"/>
              <a:buNone/>
            </a:pPr>
            <a:r>
              <a:rPr b="0" i="0" lang="en-US" sz="1000" u="none" cap="none" strike="noStrike">
                <a:solidFill>
                  <a:srgbClr val="151617"/>
                </a:solidFill>
                <a:latin typeface="Inconsolata"/>
                <a:ea typeface="Inconsolata"/>
                <a:cs typeface="Inconsolata"/>
                <a:sym typeface="Inconsolata"/>
              </a:rPr>
              <a:t>In the crucible of World War II, a generation of Indian officers — </a:t>
            </a:r>
            <a:r>
              <a:rPr b="1" i="0" lang="en-US" sz="1000" u="none" cap="none" strike="noStrike">
                <a:solidFill>
                  <a:srgbClr val="151617"/>
                </a:solidFill>
                <a:latin typeface="Inconsolata"/>
                <a:ea typeface="Inconsolata"/>
                <a:cs typeface="Inconsolata"/>
                <a:sym typeface="Inconsolata"/>
              </a:rPr>
              <a:t>K.M. Cariappa, K.S. Thimayya, and P.P. Kumaramangalam</a:t>
            </a:r>
            <a:r>
              <a:rPr b="0" i="0" lang="en-US" sz="1000" u="none" cap="none" strike="noStrike">
                <a:solidFill>
                  <a:srgbClr val="151617"/>
                </a:solidFill>
                <a:latin typeface="Inconsolata"/>
                <a:ea typeface="Inconsolata"/>
                <a:cs typeface="Inconsolata"/>
                <a:sym typeface="Inconsolata"/>
              </a:rPr>
              <a:t> — earned their mettle under fire. Decorated for courage and leadership, they fought in distant theatres of war, commanding men with distinction and honour.</a:t>
            </a:r>
            <a:endParaRPr b="0" i="0" sz="1000" u="none" cap="none" strike="noStrike"/>
          </a:p>
        </p:txBody>
      </p:sp>
      <p:sp>
        <p:nvSpPr>
          <p:cNvPr id="199" name="Google Shape;199;p26"/>
          <p:cNvSpPr/>
          <p:nvPr/>
        </p:nvSpPr>
        <p:spPr>
          <a:xfrm>
            <a:off x="2541746" y="6111478"/>
            <a:ext cx="4710946" cy="1478518"/>
          </a:xfrm>
          <a:prstGeom prst="rect">
            <a:avLst/>
          </a:prstGeom>
          <a:noFill/>
          <a:ln>
            <a:noFill/>
          </a:ln>
        </p:spPr>
        <p:txBody>
          <a:bodyPr anchorCtr="0" anchor="t" bIns="0" lIns="0" spcFirstLastPara="1" rIns="0" wrap="square" tIns="0">
            <a:noAutofit/>
          </a:bodyPr>
          <a:lstStyle/>
          <a:p>
            <a:pPr indent="0" lvl="0" marL="0" marR="0" rtl="0" algn="l">
              <a:lnSpc>
                <a:spcPct val="165000"/>
              </a:lnSpc>
              <a:spcBef>
                <a:spcPts val="0"/>
              </a:spcBef>
              <a:spcAft>
                <a:spcPts val="0"/>
              </a:spcAft>
              <a:buClr>
                <a:srgbClr val="151617"/>
              </a:buClr>
              <a:buSzPts val="1000"/>
              <a:buFont typeface="Inconsolata"/>
              <a:buNone/>
            </a:pPr>
            <a:r>
              <a:rPr b="0" i="0" lang="en-US" sz="1000" u="none" cap="none" strike="noStrike">
                <a:solidFill>
                  <a:srgbClr val="151617"/>
                </a:solidFill>
                <a:latin typeface="Inconsolata"/>
                <a:ea typeface="Inconsolata"/>
                <a:cs typeface="Inconsolata"/>
                <a:sym typeface="Inconsolata"/>
              </a:rPr>
              <a:t>Trained in the finest British military academies, when independence came, these soldiers became architects of a new army — shaping its ethos of professionalism, unity, and service beyond creed or region. From colonial battlefields to a sovereign command, Cariappa, Thimayya, and Kumaramangalam carried forward a tradition of discipline and integrity that defined the Indian Army’s identity in peace and war alike.</a:t>
            </a:r>
            <a:endParaRPr b="0" i="0" sz="1000" u="none" cap="none" strike="noStrike"/>
          </a:p>
        </p:txBody>
      </p:sp>
      <p:pic>
        <p:nvPicPr>
          <p:cNvPr descr="preencoded.png" id="200" name="Google Shape;200;p26"/>
          <p:cNvPicPr preferRelativeResize="0"/>
          <p:nvPr/>
        </p:nvPicPr>
        <p:blipFill rotWithShape="1">
          <a:blip r:embed="rId4">
            <a:alphaModFix/>
          </a:blip>
          <a:srcRect b="0" l="0" r="0" t="0"/>
          <a:stretch/>
        </p:blipFill>
        <p:spPr>
          <a:xfrm>
            <a:off x="8472488" y="619125"/>
            <a:ext cx="2733556" cy="4100274"/>
          </a:xfrm>
          <a:prstGeom prst="rect">
            <a:avLst/>
          </a:prstGeom>
          <a:noFill/>
          <a:ln>
            <a:noFill/>
          </a:ln>
        </p:spPr>
      </p:pic>
      <p:sp>
        <p:nvSpPr>
          <p:cNvPr id="201" name="Google Shape;201;p26"/>
          <p:cNvSpPr/>
          <p:nvPr/>
        </p:nvSpPr>
        <p:spPr>
          <a:xfrm>
            <a:off x="7582495" y="4867870"/>
            <a:ext cx="4513540" cy="211217"/>
          </a:xfrm>
          <a:prstGeom prst="rect">
            <a:avLst/>
          </a:prstGeom>
          <a:noFill/>
          <a:ln>
            <a:noFill/>
          </a:ln>
        </p:spPr>
        <p:txBody>
          <a:bodyPr anchorCtr="0" anchor="t" bIns="0" lIns="0" spcFirstLastPara="1" rIns="0" wrap="square" tIns="0">
            <a:noAutofit/>
          </a:bodyPr>
          <a:lstStyle/>
          <a:p>
            <a:pPr indent="0" lvl="0" marL="0" marR="0" rtl="0" algn="ctr">
              <a:lnSpc>
                <a:spcPct val="165000"/>
              </a:lnSpc>
              <a:spcBef>
                <a:spcPts val="0"/>
              </a:spcBef>
              <a:spcAft>
                <a:spcPts val="0"/>
              </a:spcAft>
              <a:buClr>
                <a:srgbClr val="151617"/>
              </a:buClr>
              <a:buSzPts val="1000"/>
              <a:buFont typeface="Inconsolata"/>
              <a:buNone/>
            </a:pPr>
            <a:r>
              <a:rPr b="1" i="0" lang="en-US" sz="1000" u="none" cap="none" strike="noStrike">
                <a:solidFill>
                  <a:srgbClr val="151617"/>
                </a:solidFill>
                <a:latin typeface="Inconsolata"/>
                <a:ea typeface="Inconsolata"/>
                <a:cs typeface="Inconsolata"/>
                <a:sym typeface="Inconsolata"/>
              </a:rPr>
              <a:t>The Diplomats Who Defined India Abroad</a:t>
            </a:r>
            <a:endParaRPr b="0" i="0" sz="1000" u="none" cap="none" strike="noStrike"/>
          </a:p>
        </p:txBody>
      </p:sp>
      <p:sp>
        <p:nvSpPr>
          <p:cNvPr id="202" name="Google Shape;202;p26"/>
          <p:cNvSpPr/>
          <p:nvPr/>
        </p:nvSpPr>
        <p:spPr>
          <a:xfrm>
            <a:off x="7582495" y="5197912"/>
            <a:ext cx="4513540" cy="1267301"/>
          </a:xfrm>
          <a:prstGeom prst="rect">
            <a:avLst/>
          </a:prstGeom>
          <a:noFill/>
          <a:ln>
            <a:noFill/>
          </a:ln>
        </p:spPr>
        <p:txBody>
          <a:bodyPr anchorCtr="0" anchor="t" bIns="0" lIns="0" spcFirstLastPara="1" rIns="0" wrap="square" tIns="0">
            <a:noAutofit/>
          </a:bodyPr>
          <a:lstStyle/>
          <a:p>
            <a:pPr indent="0" lvl="0" marL="0" marR="0" rtl="0" algn="l">
              <a:lnSpc>
                <a:spcPct val="165000"/>
              </a:lnSpc>
              <a:spcBef>
                <a:spcPts val="0"/>
              </a:spcBef>
              <a:spcAft>
                <a:spcPts val="0"/>
              </a:spcAft>
              <a:buClr>
                <a:srgbClr val="151617"/>
              </a:buClr>
              <a:buSzPts val="1000"/>
              <a:buFont typeface="Inconsolata"/>
              <a:buNone/>
            </a:pPr>
            <a:r>
              <a:rPr b="0" i="0" lang="en-US" sz="1000" u="none" cap="none" strike="noStrike">
                <a:solidFill>
                  <a:srgbClr val="151617"/>
                </a:solidFill>
                <a:latin typeface="Inconsolata"/>
                <a:ea typeface="Inconsolata"/>
                <a:cs typeface="Inconsolata"/>
                <a:sym typeface="Inconsolata"/>
              </a:rPr>
              <a:t>Educated and trained in the great universities of Britain, India’s first generation of diplomats — men like </a:t>
            </a:r>
            <a:r>
              <a:rPr b="1" i="0" lang="en-US" sz="1000" u="none" cap="none" strike="noStrike">
                <a:solidFill>
                  <a:srgbClr val="151617"/>
                </a:solidFill>
                <a:latin typeface="Inconsolata"/>
                <a:ea typeface="Inconsolata"/>
                <a:cs typeface="Inconsolata"/>
                <a:sym typeface="Inconsolata"/>
              </a:rPr>
              <a:t>Sir A. Ramaswami Mudaliar</a:t>
            </a:r>
            <a:r>
              <a:rPr b="0" i="0" lang="en-US" sz="1000" u="none" cap="none" strike="noStrike">
                <a:solidFill>
                  <a:srgbClr val="151617"/>
                </a:solidFill>
                <a:latin typeface="Inconsolata"/>
                <a:ea typeface="Inconsolata"/>
                <a:cs typeface="Inconsolata"/>
                <a:sym typeface="Inconsolata"/>
              </a:rPr>
              <a:t> — brought refinement, intellect, and moral purpose to the world stage. During World War II, Mudaliar served on the Imperial War Cabinet and later represented India at the founding of the </a:t>
            </a:r>
            <a:r>
              <a:rPr b="1" i="0" lang="en-US" sz="1000" u="none" cap="none" strike="noStrike">
                <a:solidFill>
                  <a:srgbClr val="151617"/>
                </a:solidFill>
                <a:latin typeface="Inconsolata"/>
                <a:ea typeface="Inconsolata"/>
                <a:cs typeface="Inconsolata"/>
                <a:sym typeface="Inconsolata"/>
              </a:rPr>
              <a:t>United Nations</a:t>
            </a:r>
            <a:r>
              <a:rPr b="0" i="0" lang="en-US" sz="1000" u="none" cap="none" strike="noStrike">
                <a:solidFill>
                  <a:srgbClr val="151617"/>
                </a:solidFill>
                <a:latin typeface="Inconsolata"/>
                <a:ea typeface="Inconsolata"/>
                <a:cs typeface="Inconsolata"/>
                <a:sym typeface="Inconsolata"/>
              </a:rPr>
              <a:t>, shaping its early ideals of peace and cooperation.</a:t>
            </a:r>
            <a:endParaRPr b="0" i="0" sz="1000" u="none" cap="none" strike="noStrike"/>
          </a:p>
        </p:txBody>
      </p:sp>
      <p:sp>
        <p:nvSpPr>
          <p:cNvPr id="203" name="Google Shape;203;p26"/>
          <p:cNvSpPr/>
          <p:nvPr/>
        </p:nvSpPr>
        <p:spPr>
          <a:xfrm>
            <a:off x="7582495" y="6584037"/>
            <a:ext cx="4513540" cy="1056084"/>
          </a:xfrm>
          <a:prstGeom prst="rect">
            <a:avLst/>
          </a:prstGeom>
          <a:noFill/>
          <a:ln>
            <a:noFill/>
          </a:ln>
        </p:spPr>
        <p:txBody>
          <a:bodyPr anchorCtr="0" anchor="t" bIns="0" lIns="0" spcFirstLastPara="1" rIns="0" wrap="square" tIns="0">
            <a:noAutofit/>
          </a:bodyPr>
          <a:lstStyle/>
          <a:p>
            <a:pPr indent="0" lvl="0" marL="0" marR="0" rtl="0" algn="l">
              <a:lnSpc>
                <a:spcPct val="165000"/>
              </a:lnSpc>
              <a:spcBef>
                <a:spcPts val="0"/>
              </a:spcBef>
              <a:spcAft>
                <a:spcPts val="0"/>
              </a:spcAft>
              <a:buClr>
                <a:srgbClr val="151617"/>
              </a:buClr>
              <a:buSzPts val="1000"/>
              <a:buFont typeface="Inconsolata"/>
              <a:buNone/>
            </a:pPr>
            <a:r>
              <a:rPr b="0" i="0" lang="en-US" sz="1000" u="none" cap="none" strike="noStrike">
                <a:solidFill>
                  <a:srgbClr val="151617"/>
                </a:solidFill>
                <a:latin typeface="Inconsolata"/>
                <a:ea typeface="Inconsolata"/>
                <a:cs typeface="Inconsolata"/>
                <a:sym typeface="Inconsolata"/>
              </a:rPr>
              <a:t>As independence dawned, these statesmen transformed from colonial advisers into architects of a sovereign foreign policy. With eloquence and quiet authority, they gave India its global voice — one grounded in dignity, dialogue, and the pursuit of justice among nations.</a:t>
            </a:r>
            <a:endParaRPr b="0" i="0" sz="1000" u="none" cap="none" strike="noStrike"/>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7"/>
          <p:cNvSpPr/>
          <p:nvPr/>
        </p:nvSpPr>
        <p:spPr>
          <a:xfrm>
            <a:off x="3309342" y="428387"/>
            <a:ext cx="3088719" cy="346234"/>
          </a:xfrm>
          <a:prstGeom prst="rect">
            <a:avLst/>
          </a:prstGeom>
          <a:noFill/>
          <a:ln>
            <a:noFill/>
          </a:ln>
        </p:spPr>
        <p:txBody>
          <a:bodyPr anchorCtr="0" anchor="t" bIns="0" lIns="0" spcFirstLastPara="1" rIns="0" wrap="square" tIns="0">
            <a:noAutofit/>
          </a:bodyPr>
          <a:lstStyle/>
          <a:p>
            <a:pPr indent="0" lvl="0" marL="0" marR="0" rtl="0" algn="l">
              <a:lnSpc>
                <a:spcPct val="125581"/>
              </a:lnSpc>
              <a:spcBef>
                <a:spcPts val="0"/>
              </a:spcBef>
              <a:spcAft>
                <a:spcPts val="0"/>
              </a:spcAft>
              <a:buClr>
                <a:srgbClr val="151617"/>
              </a:buClr>
              <a:buSzPts val="2150"/>
              <a:buFont typeface="Montserrat"/>
              <a:buNone/>
            </a:pPr>
            <a:r>
              <a:rPr b="1" i="0" lang="en-US" sz="2150" u="none" cap="none" strike="noStrike">
                <a:solidFill>
                  <a:srgbClr val="151617"/>
                </a:solidFill>
                <a:latin typeface="Montserrat"/>
                <a:ea typeface="Montserrat"/>
                <a:cs typeface="Montserrat"/>
                <a:sym typeface="Montserrat"/>
              </a:rPr>
              <a:t>The Legacy Lives On</a:t>
            </a:r>
            <a:endParaRPr b="0" i="0" sz="2150" u="none" cap="none" strike="noStrike"/>
          </a:p>
        </p:txBody>
      </p:sp>
      <p:sp>
        <p:nvSpPr>
          <p:cNvPr id="210" name="Google Shape;210;p27"/>
          <p:cNvSpPr/>
          <p:nvPr/>
        </p:nvSpPr>
        <p:spPr>
          <a:xfrm>
            <a:off x="3309342" y="996196"/>
            <a:ext cx="8011597" cy="354568"/>
          </a:xfrm>
          <a:prstGeom prst="rect">
            <a:avLst/>
          </a:prstGeom>
          <a:noFill/>
          <a:ln>
            <a:noFill/>
          </a:ln>
        </p:spPr>
        <p:txBody>
          <a:bodyPr anchorCtr="0" anchor="t" bIns="0" lIns="0" spcFirstLastPara="1" rIns="0" wrap="square" tIns="0">
            <a:noAutofit/>
          </a:bodyPr>
          <a:lstStyle/>
          <a:p>
            <a:pPr indent="0" lvl="0" marL="0" marR="0" rtl="0" algn="l">
              <a:lnSpc>
                <a:spcPct val="158823"/>
              </a:lnSpc>
              <a:spcBef>
                <a:spcPts val="0"/>
              </a:spcBef>
              <a:spcAft>
                <a:spcPts val="0"/>
              </a:spcAft>
              <a:buClr>
                <a:srgbClr val="151617"/>
              </a:buClr>
              <a:buSzPts val="850"/>
              <a:buFont typeface="Inconsolata"/>
              <a:buNone/>
            </a:pPr>
            <a:r>
              <a:rPr b="0" i="0" lang="en-US" sz="850" u="none" cap="none" strike="noStrike">
                <a:solidFill>
                  <a:srgbClr val="151617"/>
                </a:solidFill>
                <a:latin typeface="Inconsolata"/>
                <a:ea typeface="Inconsolata"/>
                <a:cs typeface="Inconsolata"/>
                <a:sym typeface="Inconsolata"/>
              </a:rPr>
              <a:t>The connections forged between Britain and India during the World Wars created lasting bonds that we still see today! Many beloved brands and products have British-Indian roots that echo those wartime partnerships.</a:t>
            </a:r>
            <a:endParaRPr b="0" i="0" sz="850" u="none" cap="none" strike="noStrike"/>
          </a:p>
        </p:txBody>
      </p:sp>
      <p:pic>
        <p:nvPicPr>
          <p:cNvPr descr="preencoded.png" id="211" name="Google Shape;211;p27"/>
          <p:cNvPicPr preferRelativeResize="0"/>
          <p:nvPr/>
        </p:nvPicPr>
        <p:blipFill rotWithShape="1">
          <a:blip r:embed="rId3">
            <a:alphaModFix/>
          </a:blip>
          <a:srcRect b="0" l="0" r="0" t="0"/>
          <a:stretch/>
        </p:blipFill>
        <p:spPr>
          <a:xfrm>
            <a:off x="3309342" y="1475423"/>
            <a:ext cx="1856184" cy="1147167"/>
          </a:xfrm>
          <a:prstGeom prst="rect">
            <a:avLst/>
          </a:prstGeom>
          <a:noFill/>
          <a:ln>
            <a:noFill/>
          </a:ln>
        </p:spPr>
      </p:pic>
      <p:sp>
        <p:nvSpPr>
          <p:cNvPr id="212" name="Google Shape;212;p27"/>
          <p:cNvSpPr/>
          <p:nvPr/>
        </p:nvSpPr>
        <p:spPr>
          <a:xfrm>
            <a:off x="3309342" y="2761059"/>
            <a:ext cx="1942386" cy="173236"/>
          </a:xfrm>
          <a:prstGeom prst="rect">
            <a:avLst/>
          </a:prstGeom>
          <a:noFill/>
          <a:ln>
            <a:noFill/>
          </a:ln>
        </p:spPr>
        <p:txBody>
          <a:bodyPr anchorCtr="0" anchor="t" bIns="0" lIns="0" spcFirstLastPara="1" rIns="0" wrap="square" tIns="0">
            <a:noAutofit/>
          </a:bodyPr>
          <a:lstStyle/>
          <a:p>
            <a:pPr indent="0" lvl="0" marL="0" marR="0" rtl="0" algn="l">
              <a:lnSpc>
                <a:spcPct val="128571"/>
              </a:lnSpc>
              <a:spcBef>
                <a:spcPts val="0"/>
              </a:spcBef>
              <a:spcAft>
                <a:spcPts val="0"/>
              </a:spcAft>
              <a:buClr>
                <a:srgbClr val="151617"/>
              </a:buClr>
              <a:buSzPts val="1050"/>
              <a:buFont typeface="Montserrat"/>
              <a:buNone/>
            </a:pPr>
            <a:r>
              <a:rPr b="1" i="0" lang="en-US" sz="1050" u="none" cap="none" strike="noStrike">
                <a:solidFill>
                  <a:srgbClr val="151617"/>
                </a:solidFill>
                <a:latin typeface="Montserrat"/>
                <a:ea typeface="Montserrat"/>
                <a:cs typeface="Montserrat"/>
                <a:sym typeface="Montserrat"/>
              </a:rPr>
              <a:t>Royal Enfield Motorcycles</a:t>
            </a:r>
            <a:endParaRPr b="0" i="0" sz="1050" u="none" cap="none" strike="noStrike"/>
          </a:p>
        </p:txBody>
      </p:sp>
      <p:pic>
        <p:nvPicPr>
          <p:cNvPr descr="preencoded.png" id="213" name="Google Shape;213;p27"/>
          <p:cNvPicPr preferRelativeResize="0"/>
          <p:nvPr/>
        </p:nvPicPr>
        <p:blipFill rotWithShape="1">
          <a:blip r:embed="rId4">
            <a:alphaModFix/>
          </a:blip>
          <a:srcRect b="0" l="0" r="0" t="0"/>
          <a:stretch/>
        </p:blipFill>
        <p:spPr>
          <a:xfrm>
            <a:off x="3309342" y="3058954"/>
            <a:ext cx="2578179" cy="1579721"/>
          </a:xfrm>
          <a:prstGeom prst="rect">
            <a:avLst/>
          </a:prstGeom>
          <a:noFill/>
          <a:ln>
            <a:noFill/>
          </a:ln>
        </p:spPr>
      </p:pic>
      <p:sp>
        <p:nvSpPr>
          <p:cNvPr id="214" name="Google Shape;214;p27"/>
          <p:cNvSpPr/>
          <p:nvPr/>
        </p:nvSpPr>
        <p:spPr>
          <a:xfrm>
            <a:off x="3309342" y="4763333"/>
            <a:ext cx="2578179" cy="1240988"/>
          </a:xfrm>
          <a:prstGeom prst="rect">
            <a:avLst/>
          </a:prstGeom>
          <a:noFill/>
          <a:ln>
            <a:noFill/>
          </a:ln>
        </p:spPr>
        <p:txBody>
          <a:bodyPr anchorCtr="0" anchor="t" bIns="0" lIns="0" spcFirstLastPara="1" rIns="0" wrap="square" tIns="0">
            <a:noAutofit/>
          </a:bodyPr>
          <a:lstStyle/>
          <a:p>
            <a:pPr indent="0" lvl="0" marL="0" marR="0" rtl="0" algn="l">
              <a:lnSpc>
                <a:spcPct val="158823"/>
              </a:lnSpc>
              <a:spcBef>
                <a:spcPts val="0"/>
              </a:spcBef>
              <a:spcAft>
                <a:spcPts val="0"/>
              </a:spcAft>
              <a:buClr>
                <a:srgbClr val="151617"/>
              </a:buClr>
              <a:buSzPts val="850"/>
              <a:buFont typeface="Inconsolata"/>
              <a:buNone/>
            </a:pPr>
            <a:r>
              <a:rPr b="0" i="0" lang="en-US" sz="850" u="none" cap="none" strike="noStrike">
                <a:solidFill>
                  <a:srgbClr val="151617"/>
                </a:solidFill>
                <a:latin typeface="Inconsolata"/>
                <a:ea typeface="Inconsolata"/>
                <a:cs typeface="Inconsolata"/>
                <a:sym typeface="Inconsolata"/>
              </a:rPr>
              <a:t>Born in Redditch, Worcestershire, </a:t>
            </a:r>
            <a:r>
              <a:rPr b="0" i="1" lang="en-US" sz="850" u="none" cap="none" strike="noStrike">
                <a:solidFill>
                  <a:srgbClr val="151617"/>
                </a:solidFill>
                <a:latin typeface="Inconsolata"/>
                <a:ea typeface="Inconsolata"/>
                <a:cs typeface="Inconsolata"/>
                <a:sym typeface="Inconsolata"/>
              </a:rPr>
              <a:t>The Enfield Cycle Company</a:t>
            </a:r>
            <a:r>
              <a:rPr b="0" i="0" lang="en-US" sz="850" u="none" cap="none" strike="noStrike">
                <a:solidFill>
                  <a:srgbClr val="151617"/>
                </a:solidFill>
                <a:latin typeface="Inconsolata"/>
                <a:ea typeface="Inconsolata"/>
                <a:cs typeface="Inconsolata"/>
                <a:sym typeface="Inconsolata"/>
              </a:rPr>
              <a:t> built motorcycles that roared through two world wars — tough machines </a:t>
            </a:r>
            <a:r>
              <a:rPr b="0" i="1" lang="en-US" sz="850" u="none" cap="none" strike="noStrike">
                <a:solidFill>
                  <a:srgbClr val="151617"/>
                </a:solidFill>
                <a:latin typeface="Inconsolata"/>
                <a:ea typeface="Inconsolata"/>
                <a:cs typeface="Inconsolata"/>
                <a:sym typeface="Inconsolata"/>
              </a:rPr>
              <a:t>“Made Like a Gun.”</a:t>
            </a:r>
            <a:r>
              <a:rPr b="0" i="0" lang="en-US" sz="850" u="none" cap="none" strike="noStrike">
                <a:solidFill>
                  <a:srgbClr val="151617"/>
                </a:solidFill>
                <a:latin typeface="Inconsolata"/>
                <a:ea typeface="Inconsolata"/>
                <a:cs typeface="Inconsolata"/>
                <a:sym typeface="Inconsolata"/>
              </a:rPr>
              <a:t> Though the British firm closed its doors in 1971, its spirit lived on in India, where </a:t>
            </a:r>
            <a:r>
              <a:rPr b="0" i="1" lang="en-US" sz="850" u="none" cap="none" strike="noStrike">
                <a:solidFill>
                  <a:srgbClr val="151617"/>
                </a:solidFill>
                <a:latin typeface="Inconsolata"/>
                <a:ea typeface="Inconsolata"/>
                <a:cs typeface="Inconsolata"/>
                <a:sym typeface="Inconsolata"/>
              </a:rPr>
              <a:t>Madras Motors</a:t>
            </a:r>
            <a:r>
              <a:rPr b="0" i="0" lang="en-US" sz="850" u="none" cap="none" strike="noStrike">
                <a:solidFill>
                  <a:srgbClr val="151617"/>
                </a:solidFill>
                <a:latin typeface="Inconsolata"/>
                <a:ea typeface="Inconsolata"/>
                <a:cs typeface="Inconsolata"/>
                <a:sym typeface="Inconsolata"/>
              </a:rPr>
              <a:t> kept the Bullet thumping for the Army and beyond.</a:t>
            </a:r>
            <a:endParaRPr b="0" i="0" sz="850" u="none" cap="none" strike="noStrike"/>
          </a:p>
        </p:txBody>
      </p:sp>
      <p:sp>
        <p:nvSpPr>
          <p:cNvPr id="215" name="Google Shape;215;p27"/>
          <p:cNvSpPr/>
          <p:nvPr/>
        </p:nvSpPr>
        <p:spPr>
          <a:xfrm>
            <a:off x="3309342" y="6070759"/>
            <a:ext cx="2578179" cy="886420"/>
          </a:xfrm>
          <a:prstGeom prst="rect">
            <a:avLst/>
          </a:prstGeom>
          <a:noFill/>
          <a:ln>
            <a:noFill/>
          </a:ln>
        </p:spPr>
        <p:txBody>
          <a:bodyPr anchorCtr="0" anchor="t" bIns="0" lIns="0" spcFirstLastPara="1" rIns="0" wrap="square" tIns="0">
            <a:noAutofit/>
          </a:bodyPr>
          <a:lstStyle/>
          <a:p>
            <a:pPr indent="0" lvl="0" marL="0" marR="0" rtl="0" algn="l">
              <a:lnSpc>
                <a:spcPct val="158823"/>
              </a:lnSpc>
              <a:spcBef>
                <a:spcPts val="0"/>
              </a:spcBef>
              <a:spcAft>
                <a:spcPts val="0"/>
              </a:spcAft>
              <a:buClr>
                <a:srgbClr val="151617"/>
              </a:buClr>
              <a:buSzPts val="850"/>
              <a:buFont typeface="Inconsolata"/>
              <a:buNone/>
            </a:pPr>
            <a:r>
              <a:rPr b="0" i="0" lang="en-US" sz="850" u="none" cap="none" strike="noStrike">
                <a:solidFill>
                  <a:srgbClr val="151617"/>
                </a:solidFill>
                <a:latin typeface="Inconsolata"/>
                <a:ea typeface="Inconsolata"/>
                <a:cs typeface="Inconsolata"/>
                <a:sym typeface="Inconsolata"/>
              </a:rPr>
              <a:t>What began as an imperial export became an Indian icon — and today, Royal Enfield rides farther than ever, surpassing Harley-Davidson as the world’s best-selling mid-size motorcycle. A legend reborn across continents.</a:t>
            </a:r>
            <a:endParaRPr b="0" i="0" sz="850" u="none" cap="none" strike="noStrike"/>
          </a:p>
        </p:txBody>
      </p:sp>
      <p:pic>
        <p:nvPicPr>
          <p:cNvPr descr="preencoded.png" id="216" name="Google Shape;216;p27"/>
          <p:cNvPicPr preferRelativeResize="0"/>
          <p:nvPr/>
        </p:nvPicPr>
        <p:blipFill rotWithShape="1">
          <a:blip r:embed="rId5">
            <a:alphaModFix/>
          </a:blip>
          <a:srcRect b="0" l="0" r="0" t="0"/>
          <a:stretch/>
        </p:blipFill>
        <p:spPr>
          <a:xfrm>
            <a:off x="6025991" y="1475423"/>
            <a:ext cx="1856184" cy="1147167"/>
          </a:xfrm>
          <a:prstGeom prst="rect">
            <a:avLst/>
          </a:prstGeom>
          <a:noFill/>
          <a:ln>
            <a:noFill/>
          </a:ln>
        </p:spPr>
      </p:pic>
      <p:sp>
        <p:nvSpPr>
          <p:cNvPr id="217" name="Google Shape;217;p27"/>
          <p:cNvSpPr/>
          <p:nvPr/>
        </p:nvSpPr>
        <p:spPr>
          <a:xfrm>
            <a:off x="6025991" y="2761059"/>
            <a:ext cx="1385411" cy="173236"/>
          </a:xfrm>
          <a:prstGeom prst="rect">
            <a:avLst/>
          </a:prstGeom>
          <a:noFill/>
          <a:ln>
            <a:noFill/>
          </a:ln>
        </p:spPr>
        <p:txBody>
          <a:bodyPr anchorCtr="0" anchor="t" bIns="0" lIns="0" spcFirstLastPara="1" rIns="0" wrap="square" tIns="0">
            <a:noAutofit/>
          </a:bodyPr>
          <a:lstStyle/>
          <a:p>
            <a:pPr indent="0" lvl="0" marL="0" marR="0" rtl="0" algn="l">
              <a:lnSpc>
                <a:spcPct val="128571"/>
              </a:lnSpc>
              <a:spcBef>
                <a:spcPts val="0"/>
              </a:spcBef>
              <a:spcAft>
                <a:spcPts val="0"/>
              </a:spcAft>
              <a:buClr>
                <a:srgbClr val="151617"/>
              </a:buClr>
              <a:buSzPts val="1050"/>
              <a:buFont typeface="Montserrat"/>
              <a:buNone/>
            </a:pPr>
            <a:r>
              <a:rPr b="1" i="0" lang="en-US" sz="1050" u="none" cap="none" strike="noStrike">
                <a:solidFill>
                  <a:srgbClr val="151617"/>
                </a:solidFill>
                <a:latin typeface="Montserrat"/>
                <a:ea typeface="Montserrat"/>
                <a:cs typeface="Montserrat"/>
                <a:sym typeface="Montserrat"/>
              </a:rPr>
              <a:t>Britannia Biscuits</a:t>
            </a:r>
            <a:endParaRPr b="0" i="0" sz="1050" u="none" cap="none" strike="noStrike"/>
          </a:p>
        </p:txBody>
      </p:sp>
      <p:pic>
        <p:nvPicPr>
          <p:cNvPr descr="preencoded.png" id="218" name="Google Shape;218;p27"/>
          <p:cNvPicPr preferRelativeResize="0"/>
          <p:nvPr/>
        </p:nvPicPr>
        <p:blipFill rotWithShape="1">
          <a:blip r:embed="rId6">
            <a:alphaModFix/>
          </a:blip>
          <a:srcRect b="0" l="0" r="0" t="0"/>
          <a:stretch/>
        </p:blipFill>
        <p:spPr>
          <a:xfrm>
            <a:off x="6025991" y="3058954"/>
            <a:ext cx="2313623" cy="1045964"/>
          </a:xfrm>
          <a:prstGeom prst="rect">
            <a:avLst/>
          </a:prstGeom>
          <a:noFill/>
          <a:ln>
            <a:noFill/>
          </a:ln>
        </p:spPr>
      </p:pic>
      <p:sp>
        <p:nvSpPr>
          <p:cNvPr id="219" name="Google Shape;219;p27"/>
          <p:cNvSpPr/>
          <p:nvPr/>
        </p:nvSpPr>
        <p:spPr>
          <a:xfrm>
            <a:off x="6025991" y="4229576"/>
            <a:ext cx="2578179" cy="1063704"/>
          </a:xfrm>
          <a:prstGeom prst="rect">
            <a:avLst/>
          </a:prstGeom>
          <a:noFill/>
          <a:ln>
            <a:noFill/>
          </a:ln>
        </p:spPr>
        <p:txBody>
          <a:bodyPr anchorCtr="0" anchor="t" bIns="0" lIns="0" spcFirstLastPara="1" rIns="0" wrap="square" tIns="0">
            <a:noAutofit/>
          </a:bodyPr>
          <a:lstStyle/>
          <a:p>
            <a:pPr indent="0" lvl="0" marL="0" marR="0" rtl="0" algn="l">
              <a:lnSpc>
                <a:spcPct val="158823"/>
              </a:lnSpc>
              <a:spcBef>
                <a:spcPts val="0"/>
              </a:spcBef>
              <a:spcAft>
                <a:spcPts val="0"/>
              </a:spcAft>
              <a:buClr>
                <a:srgbClr val="151617"/>
              </a:buClr>
              <a:buSzPts val="850"/>
              <a:buFont typeface="Inconsolata"/>
              <a:buNone/>
            </a:pPr>
            <a:r>
              <a:rPr b="0" i="0" lang="en-US" sz="850" u="none" cap="none" strike="noStrike">
                <a:solidFill>
                  <a:srgbClr val="151617"/>
                </a:solidFill>
                <a:latin typeface="Inconsolata"/>
                <a:ea typeface="Inconsolata"/>
                <a:cs typeface="Inconsolata"/>
                <a:sym typeface="Inconsolata"/>
              </a:rPr>
              <a:t>Founded in 1892 in colonial Kolkata, </a:t>
            </a:r>
            <a:r>
              <a:rPr b="0" i="1" lang="en-US" sz="850" u="none" cap="none" strike="noStrike">
                <a:solidFill>
                  <a:srgbClr val="151617"/>
                </a:solidFill>
                <a:latin typeface="Inconsolata"/>
                <a:ea typeface="Inconsolata"/>
                <a:cs typeface="Inconsolata"/>
                <a:sym typeface="Inconsolata"/>
              </a:rPr>
              <a:t>Britannia</a:t>
            </a:r>
            <a:r>
              <a:rPr b="0" i="0" lang="en-US" sz="850" u="none" cap="none" strike="noStrike">
                <a:solidFill>
                  <a:srgbClr val="151617"/>
                </a:solidFill>
                <a:latin typeface="Inconsolata"/>
                <a:ea typeface="Inconsolata"/>
                <a:cs typeface="Inconsolata"/>
                <a:sym typeface="Inconsolata"/>
              </a:rPr>
              <a:t> began as a humble bakery supplying biscuits to British officers. Over the decades, it transformed from an imperial outpost into an illustrious Indian name — a taste of home for millions.</a:t>
            </a:r>
            <a:endParaRPr b="0" i="0" sz="850" u="none" cap="none" strike="noStrike"/>
          </a:p>
        </p:txBody>
      </p:sp>
      <p:sp>
        <p:nvSpPr>
          <p:cNvPr id="220" name="Google Shape;220;p27"/>
          <p:cNvSpPr/>
          <p:nvPr/>
        </p:nvSpPr>
        <p:spPr>
          <a:xfrm>
            <a:off x="6025991" y="5359717"/>
            <a:ext cx="2578179" cy="1240988"/>
          </a:xfrm>
          <a:prstGeom prst="rect">
            <a:avLst/>
          </a:prstGeom>
          <a:noFill/>
          <a:ln>
            <a:noFill/>
          </a:ln>
        </p:spPr>
        <p:txBody>
          <a:bodyPr anchorCtr="0" anchor="t" bIns="0" lIns="0" spcFirstLastPara="1" rIns="0" wrap="square" tIns="0">
            <a:noAutofit/>
          </a:bodyPr>
          <a:lstStyle/>
          <a:p>
            <a:pPr indent="0" lvl="0" marL="0" marR="0" rtl="0" algn="l">
              <a:lnSpc>
                <a:spcPct val="158823"/>
              </a:lnSpc>
              <a:spcBef>
                <a:spcPts val="0"/>
              </a:spcBef>
              <a:spcAft>
                <a:spcPts val="0"/>
              </a:spcAft>
              <a:buClr>
                <a:srgbClr val="151617"/>
              </a:buClr>
              <a:buSzPts val="850"/>
              <a:buFont typeface="Inconsolata"/>
              <a:buNone/>
            </a:pPr>
            <a:r>
              <a:rPr b="0" i="0" lang="en-US" sz="850" u="none" cap="none" strike="noStrike">
                <a:solidFill>
                  <a:srgbClr val="151617"/>
                </a:solidFill>
                <a:latin typeface="Inconsolata"/>
                <a:ea typeface="Inconsolata"/>
                <a:cs typeface="Inconsolata"/>
                <a:sym typeface="Inconsolata"/>
              </a:rPr>
              <a:t>From army rations to tea-time rituals, Britannia’s biscuits became part of the nation’s daily rhythm. Today, it stands as a multi-billion-dollar FMCG giant and the largest-selling biscuit brand in India — a legacy baked in trust, tradition, and timeless flavour.</a:t>
            </a:r>
            <a:endParaRPr b="0" i="0" sz="850" u="none" cap="none" strike="noStrike"/>
          </a:p>
        </p:txBody>
      </p:sp>
      <p:pic>
        <p:nvPicPr>
          <p:cNvPr descr="preencoded.png" id="221" name="Google Shape;221;p27"/>
          <p:cNvPicPr preferRelativeResize="0"/>
          <p:nvPr/>
        </p:nvPicPr>
        <p:blipFill rotWithShape="1">
          <a:blip r:embed="rId7">
            <a:alphaModFix/>
          </a:blip>
          <a:srcRect b="0" l="0" r="0" t="0"/>
          <a:stretch/>
        </p:blipFill>
        <p:spPr>
          <a:xfrm>
            <a:off x="8742640" y="1475423"/>
            <a:ext cx="1856303" cy="1147167"/>
          </a:xfrm>
          <a:prstGeom prst="rect">
            <a:avLst/>
          </a:prstGeom>
          <a:noFill/>
          <a:ln>
            <a:noFill/>
          </a:ln>
        </p:spPr>
      </p:pic>
      <p:sp>
        <p:nvSpPr>
          <p:cNvPr id="222" name="Google Shape;222;p27"/>
          <p:cNvSpPr/>
          <p:nvPr/>
        </p:nvSpPr>
        <p:spPr>
          <a:xfrm>
            <a:off x="8742640" y="2761059"/>
            <a:ext cx="1616512" cy="173236"/>
          </a:xfrm>
          <a:prstGeom prst="rect">
            <a:avLst/>
          </a:prstGeom>
          <a:noFill/>
          <a:ln>
            <a:noFill/>
          </a:ln>
        </p:spPr>
        <p:txBody>
          <a:bodyPr anchorCtr="0" anchor="t" bIns="0" lIns="0" spcFirstLastPara="1" rIns="0" wrap="square" tIns="0">
            <a:noAutofit/>
          </a:bodyPr>
          <a:lstStyle/>
          <a:p>
            <a:pPr indent="0" lvl="0" marL="0" marR="0" rtl="0" algn="l">
              <a:lnSpc>
                <a:spcPct val="128571"/>
              </a:lnSpc>
              <a:spcBef>
                <a:spcPts val="0"/>
              </a:spcBef>
              <a:spcAft>
                <a:spcPts val="0"/>
              </a:spcAft>
              <a:buClr>
                <a:srgbClr val="151617"/>
              </a:buClr>
              <a:buSzPts val="1050"/>
              <a:buFont typeface="Montserrat"/>
              <a:buNone/>
            </a:pPr>
            <a:r>
              <a:rPr b="1" i="0" lang="en-US" sz="1050" u="none" cap="none" strike="noStrike">
                <a:solidFill>
                  <a:srgbClr val="151617"/>
                </a:solidFill>
                <a:latin typeface="Montserrat"/>
                <a:ea typeface="Montserrat"/>
                <a:cs typeface="Montserrat"/>
                <a:sym typeface="Montserrat"/>
              </a:rPr>
              <a:t>Anglo-Indian Cuisine </a:t>
            </a:r>
            <a:endParaRPr b="0" i="0" sz="1050" u="none" cap="none" strike="noStrike"/>
          </a:p>
        </p:txBody>
      </p:sp>
      <p:pic>
        <p:nvPicPr>
          <p:cNvPr descr="preencoded.png" id="223" name="Google Shape;223;p27"/>
          <p:cNvPicPr preferRelativeResize="0"/>
          <p:nvPr/>
        </p:nvPicPr>
        <p:blipFill rotWithShape="1">
          <a:blip r:embed="rId8">
            <a:alphaModFix/>
          </a:blip>
          <a:srcRect b="0" l="0" r="0" t="0"/>
          <a:stretch/>
        </p:blipFill>
        <p:spPr>
          <a:xfrm>
            <a:off x="9299972" y="3058954"/>
            <a:ext cx="1463635" cy="1828324"/>
          </a:xfrm>
          <a:prstGeom prst="rect">
            <a:avLst/>
          </a:prstGeom>
          <a:noFill/>
          <a:ln>
            <a:noFill/>
          </a:ln>
        </p:spPr>
      </p:pic>
      <p:sp>
        <p:nvSpPr>
          <p:cNvPr id="224" name="Google Shape;224;p27"/>
          <p:cNvSpPr/>
          <p:nvPr/>
        </p:nvSpPr>
        <p:spPr>
          <a:xfrm>
            <a:off x="8742640" y="5011936"/>
            <a:ext cx="2578298" cy="1418273"/>
          </a:xfrm>
          <a:prstGeom prst="rect">
            <a:avLst/>
          </a:prstGeom>
          <a:noFill/>
          <a:ln>
            <a:noFill/>
          </a:ln>
        </p:spPr>
        <p:txBody>
          <a:bodyPr anchorCtr="0" anchor="t" bIns="0" lIns="0" spcFirstLastPara="1" rIns="0" wrap="square" tIns="0">
            <a:noAutofit/>
          </a:bodyPr>
          <a:lstStyle/>
          <a:p>
            <a:pPr indent="0" lvl="0" marL="0" marR="0" rtl="0" algn="l">
              <a:lnSpc>
                <a:spcPct val="158823"/>
              </a:lnSpc>
              <a:spcBef>
                <a:spcPts val="0"/>
              </a:spcBef>
              <a:spcAft>
                <a:spcPts val="0"/>
              </a:spcAft>
              <a:buClr>
                <a:srgbClr val="151617"/>
              </a:buClr>
              <a:buSzPts val="850"/>
              <a:buFont typeface="Inconsolata"/>
              <a:buNone/>
            </a:pPr>
            <a:r>
              <a:rPr b="0" i="0" lang="en-US" sz="850" u="none" cap="none" strike="noStrike">
                <a:solidFill>
                  <a:srgbClr val="151617"/>
                </a:solidFill>
                <a:latin typeface="Inconsolata"/>
                <a:ea typeface="Inconsolata"/>
                <a:cs typeface="Inconsolata"/>
                <a:sym typeface="Inconsolata"/>
              </a:rPr>
              <a:t>Once born in colonial kitchens where British tastes met Indian spice, dishes like </a:t>
            </a:r>
            <a:r>
              <a:rPr b="0" i="1" lang="en-US" sz="850" u="none" cap="none" strike="noStrike">
                <a:solidFill>
                  <a:srgbClr val="151617"/>
                </a:solidFill>
                <a:latin typeface="Inconsolata"/>
                <a:ea typeface="Inconsolata"/>
                <a:cs typeface="Inconsolata"/>
                <a:sym typeface="Inconsolata"/>
              </a:rPr>
              <a:t>Bubble and Squeak</a:t>
            </a:r>
            <a:r>
              <a:rPr b="0" i="0" lang="en-US" sz="850" u="none" cap="none" strike="noStrike">
                <a:solidFill>
                  <a:srgbClr val="151617"/>
                </a:solidFill>
                <a:latin typeface="Inconsolata"/>
                <a:ea typeface="Inconsolata"/>
                <a:cs typeface="Inconsolata"/>
                <a:sym typeface="Inconsolata"/>
              </a:rPr>
              <a:t> and the wryly named </a:t>
            </a:r>
            <a:r>
              <a:rPr b="0" i="1" lang="en-US" sz="850" u="none" cap="none" strike="noStrike">
                <a:solidFill>
                  <a:srgbClr val="151617"/>
                </a:solidFill>
                <a:latin typeface="Inconsolata"/>
                <a:ea typeface="Inconsolata"/>
                <a:cs typeface="Inconsolata"/>
                <a:sym typeface="Inconsolata"/>
              </a:rPr>
              <a:t>Bad Word Curry</a:t>
            </a:r>
            <a:r>
              <a:rPr b="0" i="0" lang="en-US" sz="850" u="none" cap="none" strike="noStrike">
                <a:solidFill>
                  <a:srgbClr val="151617"/>
                </a:solidFill>
                <a:latin typeface="Inconsolata"/>
                <a:ea typeface="Inconsolata"/>
                <a:cs typeface="Inconsolata"/>
                <a:sym typeface="Inconsolata"/>
              </a:rPr>
              <a:t> are finding new life in India’s cities. Revived in cafés and home kitchens alike, these Anglo-Indian creations stir nostalgia for a bygone era — a culinary crossroads where East met West over a shared plate.</a:t>
            </a:r>
            <a:endParaRPr b="0" i="0" sz="850" u="none" cap="none" strike="noStrike"/>
          </a:p>
        </p:txBody>
      </p:sp>
      <p:sp>
        <p:nvSpPr>
          <p:cNvPr id="225" name="Google Shape;225;p27"/>
          <p:cNvSpPr/>
          <p:nvPr/>
        </p:nvSpPr>
        <p:spPr>
          <a:xfrm>
            <a:off x="8742640" y="6496645"/>
            <a:ext cx="2578298" cy="531852"/>
          </a:xfrm>
          <a:prstGeom prst="rect">
            <a:avLst/>
          </a:prstGeom>
          <a:noFill/>
          <a:ln>
            <a:noFill/>
          </a:ln>
        </p:spPr>
        <p:txBody>
          <a:bodyPr anchorCtr="0" anchor="t" bIns="0" lIns="0" spcFirstLastPara="1" rIns="0" wrap="square" tIns="0">
            <a:noAutofit/>
          </a:bodyPr>
          <a:lstStyle/>
          <a:p>
            <a:pPr indent="0" lvl="0" marL="0" marR="0" rtl="0" algn="l">
              <a:lnSpc>
                <a:spcPct val="158823"/>
              </a:lnSpc>
              <a:spcBef>
                <a:spcPts val="0"/>
              </a:spcBef>
              <a:spcAft>
                <a:spcPts val="0"/>
              </a:spcAft>
              <a:buClr>
                <a:srgbClr val="151617"/>
              </a:buClr>
              <a:buSzPts val="850"/>
              <a:buFont typeface="Inconsolata"/>
              <a:buNone/>
            </a:pPr>
            <a:r>
              <a:rPr b="0" i="0" lang="en-US" sz="850" u="none" cap="none" strike="noStrike">
                <a:solidFill>
                  <a:srgbClr val="151617"/>
                </a:solidFill>
                <a:latin typeface="Inconsolata"/>
                <a:ea typeface="Inconsolata"/>
                <a:cs typeface="Inconsolata"/>
                <a:sym typeface="Inconsolata"/>
              </a:rPr>
              <a:t>Today, their comeback is more than a trend; it’s a rediscovery of flavour and history, seasoned with memory and modern flair.</a:t>
            </a:r>
            <a:endParaRPr b="0" i="0" sz="850" u="none" cap="none" strike="noStrike"/>
          </a:p>
        </p:txBody>
      </p:sp>
      <p:sp>
        <p:nvSpPr>
          <p:cNvPr id="226" name="Google Shape;226;p27"/>
          <p:cNvSpPr/>
          <p:nvPr/>
        </p:nvSpPr>
        <p:spPr>
          <a:xfrm>
            <a:off x="3309342" y="7153156"/>
            <a:ext cx="8011597" cy="647938"/>
          </a:xfrm>
          <a:prstGeom prst="roundRect">
            <a:avLst>
              <a:gd fmla="val 1411" name="adj"/>
            </a:avLst>
          </a:prstGeom>
          <a:solidFill>
            <a:srgbClr val="D7D9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7" name="Google Shape;227;p27"/>
          <p:cNvPicPr preferRelativeResize="0"/>
          <p:nvPr/>
        </p:nvPicPr>
        <p:blipFill rotWithShape="1">
          <a:blip r:embed="rId9">
            <a:alphaModFix/>
          </a:blip>
          <a:srcRect b="0" l="0" r="0" t="0"/>
          <a:stretch/>
        </p:blipFill>
        <p:spPr>
          <a:xfrm>
            <a:off x="3420070" y="7316510"/>
            <a:ext cx="138470" cy="110728"/>
          </a:xfrm>
          <a:prstGeom prst="rect">
            <a:avLst/>
          </a:prstGeom>
          <a:noFill/>
          <a:ln>
            <a:noFill/>
          </a:ln>
        </p:spPr>
      </p:pic>
      <p:sp>
        <p:nvSpPr>
          <p:cNvPr id="228" name="Google Shape;228;p27"/>
          <p:cNvSpPr/>
          <p:nvPr/>
        </p:nvSpPr>
        <p:spPr>
          <a:xfrm>
            <a:off x="3669268" y="7291507"/>
            <a:ext cx="7540942" cy="354568"/>
          </a:xfrm>
          <a:prstGeom prst="rect">
            <a:avLst/>
          </a:prstGeom>
          <a:noFill/>
          <a:ln>
            <a:noFill/>
          </a:ln>
        </p:spPr>
        <p:txBody>
          <a:bodyPr anchorCtr="0" anchor="t" bIns="0" lIns="0" spcFirstLastPara="1" rIns="0" wrap="square" tIns="0">
            <a:noAutofit/>
          </a:bodyPr>
          <a:lstStyle/>
          <a:p>
            <a:pPr indent="0" lvl="0" marL="0" marR="0" rtl="0" algn="l">
              <a:lnSpc>
                <a:spcPct val="158823"/>
              </a:lnSpc>
              <a:spcBef>
                <a:spcPts val="0"/>
              </a:spcBef>
              <a:spcAft>
                <a:spcPts val="0"/>
              </a:spcAft>
              <a:buClr>
                <a:srgbClr val="000000"/>
              </a:buClr>
              <a:buSzPts val="850"/>
              <a:buFont typeface="Inconsolata"/>
              <a:buNone/>
            </a:pPr>
            <a:r>
              <a:rPr b="1" i="0" lang="en-US" sz="850" u="none" cap="none" strike="noStrike">
                <a:solidFill>
                  <a:srgbClr val="000000"/>
                </a:solidFill>
                <a:latin typeface="Inconsolata"/>
                <a:ea typeface="Inconsolata"/>
                <a:cs typeface="Inconsolata"/>
                <a:sym typeface="Inconsolata"/>
              </a:rPr>
              <a:t>The friendship between India and Britain still zooms, crunches, and soars!</a:t>
            </a:r>
            <a:r>
              <a:rPr b="0" i="0" lang="en-US" sz="850" u="none" cap="none" strike="noStrike">
                <a:solidFill>
                  <a:srgbClr val="000000"/>
                </a:solidFill>
                <a:latin typeface="Inconsolata"/>
                <a:ea typeface="Inconsolata"/>
                <a:cs typeface="Inconsolata"/>
                <a:sym typeface="Inconsolata"/>
              </a:rPr>
              <a:t> These connections remind us that partnerships built on respect can last for generations.</a:t>
            </a:r>
            <a:endParaRPr b="0" i="0" sz="850" u="none" cap="none" strike="noStrike"/>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8"/>
          <p:cNvSpPr/>
          <p:nvPr/>
        </p:nvSpPr>
        <p:spPr>
          <a:xfrm>
            <a:off x="1812846" y="452914"/>
            <a:ext cx="5656540" cy="237768"/>
          </a:xfrm>
          <a:prstGeom prst="rect">
            <a:avLst/>
          </a:prstGeom>
          <a:noFill/>
          <a:ln>
            <a:noFill/>
          </a:ln>
        </p:spPr>
        <p:txBody>
          <a:bodyPr anchorCtr="0" anchor="t" bIns="0" lIns="0" spcFirstLastPara="1" rIns="0" wrap="square" tIns="0">
            <a:noAutofit/>
          </a:bodyPr>
          <a:lstStyle/>
          <a:p>
            <a:pPr indent="0" lvl="0" marL="0" marR="0" rtl="0" algn="l">
              <a:lnSpc>
                <a:spcPct val="127586"/>
              </a:lnSpc>
              <a:spcBef>
                <a:spcPts val="0"/>
              </a:spcBef>
              <a:spcAft>
                <a:spcPts val="0"/>
              </a:spcAft>
              <a:buClr>
                <a:srgbClr val="151617"/>
              </a:buClr>
              <a:buSzPts val="1450"/>
              <a:buFont typeface="Montserrat"/>
              <a:buNone/>
            </a:pPr>
            <a:r>
              <a:rPr b="1" i="0" lang="en-US" sz="1450" u="none" cap="none" strike="noStrike">
                <a:solidFill>
                  <a:srgbClr val="151617"/>
                </a:solidFill>
                <a:latin typeface="Montserrat"/>
                <a:ea typeface="Montserrat"/>
                <a:cs typeface="Montserrat"/>
                <a:sym typeface="Montserrat"/>
              </a:rPr>
              <a:t>From the Trenches to Today - The 'mooch' marches on!</a:t>
            </a:r>
            <a:endParaRPr b="0" i="0" sz="1450" u="none" cap="none" strike="noStrike"/>
          </a:p>
        </p:txBody>
      </p:sp>
      <p:sp>
        <p:nvSpPr>
          <p:cNvPr id="235" name="Google Shape;235;p28"/>
          <p:cNvSpPr/>
          <p:nvPr/>
        </p:nvSpPr>
        <p:spPr>
          <a:xfrm>
            <a:off x="1812846" y="751523"/>
            <a:ext cx="11004590" cy="761048"/>
          </a:xfrm>
          <a:prstGeom prst="rect">
            <a:avLst/>
          </a:prstGeom>
          <a:noFill/>
          <a:ln>
            <a:noFill/>
          </a:ln>
        </p:spPr>
        <p:txBody>
          <a:bodyPr anchorCtr="0" anchor="t" bIns="0" lIns="0" spcFirstLastPara="1" rIns="0" wrap="square" tIns="0">
            <a:noAutofit/>
          </a:bodyPr>
          <a:lstStyle/>
          <a:p>
            <a:pPr indent="0" lvl="0" marL="0" marR="0" rtl="0" algn="ctr">
              <a:lnSpc>
                <a:spcPct val="125531"/>
              </a:lnSpc>
              <a:spcBef>
                <a:spcPts val="0"/>
              </a:spcBef>
              <a:spcAft>
                <a:spcPts val="0"/>
              </a:spcAft>
              <a:buClr>
                <a:srgbClr val="151617"/>
              </a:buClr>
              <a:buSzPts val="2350"/>
              <a:buFont typeface="Montserrat"/>
              <a:buNone/>
            </a:pPr>
            <a:r>
              <a:rPr b="1" i="0" lang="en-US" sz="2350" u="none" cap="none" strike="noStrike">
                <a:solidFill>
                  <a:srgbClr val="151617"/>
                </a:solidFill>
                <a:latin typeface="Montserrat"/>
                <a:ea typeface="Montserrat"/>
                <a:cs typeface="Montserrat"/>
                <a:sym typeface="Montserrat"/>
              </a:rPr>
              <a:t>Here's a fun fact to end on: British and Indian soldiers in both World Wars were famous for their magnificent moustaches!</a:t>
            </a:r>
            <a:endParaRPr b="0" i="0" sz="2350" u="none" cap="none" strike="noStrike"/>
          </a:p>
        </p:txBody>
      </p:sp>
      <p:pic>
        <p:nvPicPr>
          <p:cNvPr descr="preencoded.png" id="236" name="Google Shape;236;p28"/>
          <p:cNvPicPr preferRelativeResize="0"/>
          <p:nvPr/>
        </p:nvPicPr>
        <p:blipFill rotWithShape="1">
          <a:blip r:embed="rId3">
            <a:alphaModFix/>
          </a:blip>
          <a:srcRect b="0" l="0" r="0" t="0"/>
          <a:stretch/>
        </p:blipFill>
        <p:spPr>
          <a:xfrm>
            <a:off x="1812846" y="1912025"/>
            <a:ext cx="5316617" cy="3337679"/>
          </a:xfrm>
          <a:prstGeom prst="rect">
            <a:avLst/>
          </a:prstGeom>
          <a:noFill/>
          <a:ln>
            <a:noFill/>
          </a:ln>
        </p:spPr>
      </p:pic>
      <p:sp>
        <p:nvSpPr>
          <p:cNvPr id="237" name="Google Shape;237;p28"/>
          <p:cNvSpPr/>
          <p:nvPr/>
        </p:nvSpPr>
        <p:spPr>
          <a:xfrm>
            <a:off x="1812846" y="5420916"/>
            <a:ext cx="5316617" cy="974408"/>
          </a:xfrm>
          <a:prstGeom prst="rect">
            <a:avLst/>
          </a:prstGeom>
          <a:noFill/>
          <a:ln>
            <a:noFill/>
          </a:ln>
        </p:spPr>
        <p:txBody>
          <a:bodyPr anchorCtr="0" anchor="t" bIns="0" lIns="0" spcFirstLastPara="1" rIns="0" wrap="square" tIns="0">
            <a:noAutofit/>
          </a:bodyPr>
          <a:lstStyle/>
          <a:p>
            <a:pPr indent="0" lvl="0" marL="0" marR="0" rtl="0" algn="l">
              <a:lnSpc>
                <a:spcPct val="165217"/>
              </a:lnSpc>
              <a:spcBef>
                <a:spcPts val="0"/>
              </a:spcBef>
              <a:spcAft>
                <a:spcPts val="0"/>
              </a:spcAft>
              <a:buClr>
                <a:srgbClr val="151617"/>
              </a:buClr>
              <a:buSzPts val="1150"/>
              <a:buFont typeface="Inconsolata"/>
              <a:buNone/>
            </a:pPr>
            <a:r>
              <a:rPr b="0" i="0" lang="en-US" sz="1150" u="none" cap="none" strike="noStrike">
                <a:solidFill>
                  <a:srgbClr val="151617"/>
                </a:solidFill>
                <a:latin typeface="Inconsolata"/>
                <a:ea typeface="Inconsolata"/>
                <a:cs typeface="Inconsolata"/>
                <a:sym typeface="Inconsolata"/>
              </a:rPr>
              <a:t>In this WWI postcard, an Indian officer’s impressive moustache one-ups his German counterpart. Sometimes, even in the midst of war, a little humour reminds us of the unique character and pride each soldier brought with them.</a:t>
            </a:r>
            <a:endParaRPr b="0" i="0" sz="1150" u="none" cap="none" strike="noStrike"/>
          </a:p>
        </p:txBody>
      </p:sp>
      <p:pic>
        <p:nvPicPr>
          <p:cNvPr descr="preencoded.png" id="238" name="Google Shape;238;p28"/>
          <p:cNvPicPr preferRelativeResize="0"/>
          <p:nvPr/>
        </p:nvPicPr>
        <p:blipFill rotWithShape="1">
          <a:blip r:embed="rId4">
            <a:alphaModFix/>
          </a:blip>
          <a:srcRect b="0" l="0" r="0" t="0"/>
          <a:stretch/>
        </p:blipFill>
        <p:spPr>
          <a:xfrm>
            <a:off x="7508319" y="1912025"/>
            <a:ext cx="4813578" cy="3008471"/>
          </a:xfrm>
          <a:prstGeom prst="rect">
            <a:avLst/>
          </a:prstGeom>
          <a:noFill/>
          <a:ln>
            <a:noFill/>
          </a:ln>
        </p:spPr>
      </p:pic>
      <p:sp>
        <p:nvSpPr>
          <p:cNvPr id="239" name="Google Shape;239;p28"/>
          <p:cNvSpPr/>
          <p:nvPr/>
        </p:nvSpPr>
        <p:spPr>
          <a:xfrm>
            <a:off x="7508319" y="5091708"/>
            <a:ext cx="5316617" cy="243602"/>
          </a:xfrm>
          <a:prstGeom prst="rect">
            <a:avLst/>
          </a:prstGeom>
          <a:noFill/>
          <a:ln>
            <a:noFill/>
          </a:ln>
        </p:spPr>
        <p:txBody>
          <a:bodyPr anchorCtr="0" anchor="t" bIns="0" lIns="0" spcFirstLastPara="1" rIns="0" wrap="square" tIns="0">
            <a:noAutofit/>
          </a:bodyPr>
          <a:lstStyle/>
          <a:p>
            <a:pPr indent="0" lvl="0" marL="0" marR="0" rtl="0" algn="l">
              <a:lnSpc>
                <a:spcPct val="165217"/>
              </a:lnSpc>
              <a:spcBef>
                <a:spcPts val="0"/>
              </a:spcBef>
              <a:spcAft>
                <a:spcPts val="0"/>
              </a:spcAft>
              <a:buClr>
                <a:srgbClr val="151617"/>
              </a:buClr>
              <a:buSzPts val="1150"/>
              <a:buFont typeface="Inconsolata"/>
              <a:buNone/>
            </a:pPr>
            <a:r>
              <a:rPr b="0" i="0" lang="en-US" sz="1150" u="none" cap="none" strike="noStrike">
                <a:solidFill>
                  <a:srgbClr val="151617"/>
                </a:solidFill>
                <a:latin typeface="Inconsolata"/>
                <a:ea typeface="Inconsolata"/>
                <a:cs typeface="Inconsolata"/>
                <a:sym typeface="Inconsolata"/>
              </a:rPr>
              <a:t>QI Indian Police Moustaches</a:t>
            </a:r>
            <a:endParaRPr b="0" i="0" sz="1150" u="none" cap="none" strike="noStrike"/>
          </a:p>
        </p:txBody>
      </p:sp>
      <p:sp>
        <p:nvSpPr>
          <p:cNvPr id="240" name="Google Shape;240;p28"/>
          <p:cNvSpPr/>
          <p:nvPr/>
        </p:nvSpPr>
        <p:spPr>
          <a:xfrm>
            <a:off x="7508319" y="5472232"/>
            <a:ext cx="5316617" cy="243602"/>
          </a:xfrm>
          <a:prstGeom prst="rect">
            <a:avLst/>
          </a:prstGeom>
          <a:noFill/>
          <a:ln>
            <a:noFill/>
          </a:ln>
        </p:spPr>
        <p:txBody>
          <a:bodyPr anchorCtr="0" anchor="t" bIns="0" lIns="0" spcFirstLastPara="1" rIns="0" wrap="square" tIns="0">
            <a:noAutofit/>
          </a:bodyPr>
          <a:lstStyle/>
          <a:p>
            <a:pPr indent="0" lvl="0" marL="0" marR="0" rtl="0" algn="l">
              <a:lnSpc>
                <a:spcPct val="165217"/>
              </a:lnSpc>
              <a:spcBef>
                <a:spcPts val="0"/>
              </a:spcBef>
              <a:spcAft>
                <a:spcPts val="0"/>
              </a:spcAft>
              <a:buClr>
                <a:srgbClr val="151617"/>
              </a:buClr>
              <a:buSzPts val="1150"/>
              <a:buFont typeface="Inconsolata"/>
              <a:buNone/>
            </a:pPr>
            <a:r>
              <a:rPr b="0" i="0" lang="en-US" sz="1150" u="sng" cap="none" strike="noStrike">
                <a:solidFill>
                  <a:schemeClr val="hlink"/>
                </a:solidFill>
                <a:latin typeface="Inconsolata"/>
                <a:ea typeface="Inconsolata"/>
                <a:cs typeface="Inconsolata"/>
                <a:sym typeface="Inconsolata"/>
                <a:hlinkClick r:id="rId5"/>
              </a:rPr>
              <a:t>https://youtu.be/V7izJfU5Lvo?si=5XzNqaBNjxhKPtVr</a:t>
            </a:r>
            <a:endParaRPr b="0" i="0" sz="1150" u="none" cap="none" strike="noStrike"/>
          </a:p>
        </p:txBody>
      </p:sp>
      <p:sp>
        <p:nvSpPr>
          <p:cNvPr id="241" name="Google Shape;241;p28"/>
          <p:cNvSpPr/>
          <p:nvPr/>
        </p:nvSpPr>
        <p:spPr>
          <a:xfrm>
            <a:off x="2041088" y="6874669"/>
            <a:ext cx="10776347" cy="730806"/>
          </a:xfrm>
          <a:prstGeom prst="rect">
            <a:avLst/>
          </a:prstGeom>
          <a:noFill/>
          <a:ln>
            <a:noFill/>
          </a:ln>
        </p:spPr>
        <p:txBody>
          <a:bodyPr anchorCtr="0" anchor="t" bIns="0" lIns="0" spcFirstLastPara="1" rIns="0" wrap="square" tIns="0">
            <a:noAutofit/>
          </a:bodyPr>
          <a:lstStyle/>
          <a:p>
            <a:pPr indent="0" lvl="0" marL="0" marR="0" rtl="0" algn="l">
              <a:lnSpc>
                <a:spcPct val="165217"/>
              </a:lnSpc>
              <a:spcBef>
                <a:spcPts val="0"/>
              </a:spcBef>
              <a:spcAft>
                <a:spcPts val="0"/>
              </a:spcAft>
              <a:buClr>
                <a:srgbClr val="151617"/>
              </a:buClr>
              <a:buSzPts val="1150"/>
              <a:buFont typeface="Inconsolata"/>
              <a:buNone/>
            </a:pPr>
            <a:r>
              <a:rPr b="1" i="0" lang="en-US" sz="1150" u="none" cap="none" strike="noStrike">
                <a:solidFill>
                  <a:srgbClr val="151617"/>
                </a:solidFill>
                <a:latin typeface="Inconsolata"/>
                <a:ea typeface="Inconsolata"/>
                <a:cs typeface="Inconsolata"/>
                <a:sym typeface="Inconsolata"/>
              </a:rPr>
              <a:t>Remembrance Day is about courage, respect, and remembering — with a smile.</a:t>
            </a:r>
            <a:r>
              <a:rPr b="0" i="0" lang="en-US" sz="1150" u="none" cap="none" strike="noStrike">
                <a:solidFill>
                  <a:srgbClr val="151617"/>
                </a:solidFill>
                <a:latin typeface="Inconsolata"/>
                <a:ea typeface="Inconsolata"/>
                <a:cs typeface="Inconsolata"/>
                <a:sym typeface="Inconsolata"/>
              </a:rPr>
              <a:t> We honour those who served with gratitude, celebrating their bravery whilst learning from their stories. Every </a:t>
            </a:r>
            <a:r>
              <a:rPr b="1" i="0" lang="en-US" sz="1150" u="none" cap="none" strike="noStrike">
                <a:solidFill>
                  <a:srgbClr val="910D0D"/>
                </a:solidFill>
                <a:latin typeface="Inconsolata"/>
                <a:ea typeface="Inconsolata"/>
                <a:cs typeface="Inconsolata"/>
                <a:sym typeface="Inconsolata"/>
              </a:rPr>
              <a:t>Poppy</a:t>
            </a:r>
            <a:r>
              <a:rPr b="0" i="0" lang="en-US" sz="1150" u="none" cap="none" strike="noStrike">
                <a:solidFill>
                  <a:srgbClr val="151617"/>
                </a:solidFill>
                <a:latin typeface="Inconsolata"/>
                <a:ea typeface="Inconsolata"/>
                <a:cs typeface="Inconsolata"/>
                <a:sym typeface="Inconsolata"/>
              </a:rPr>
              <a:t>, every </a:t>
            </a:r>
            <a:r>
              <a:rPr b="1" i="0" lang="en-US" sz="1150" u="none" cap="none" strike="noStrike">
                <a:solidFill>
                  <a:srgbClr val="FFA44F"/>
                </a:solidFill>
                <a:latin typeface="Inconsolata"/>
                <a:ea typeface="Inconsolata"/>
                <a:cs typeface="Inconsolata"/>
                <a:sym typeface="Inconsolata"/>
              </a:rPr>
              <a:t>Marigold</a:t>
            </a:r>
            <a:r>
              <a:rPr b="0" i="0" lang="en-US" sz="1150" u="none" cap="none" strike="noStrike">
                <a:solidFill>
                  <a:srgbClr val="151617"/>
                </a:solidFill>
                <a:latin typeface="Inconsolata"/>
                <a:ea typeface="Inconsolata"/>
                <a:cs typeface="Inconsolata"/>
                <a:sym typeface="Inconsolata"/>
              </a:rPr>
              <a:t> we wear represents a life of service, sacrifice, and hope for a peaceful tomorrow.</a:t>
            </a:r>
            <a:endParaRPr b="0" i="0" sz="1150" u="none" cap="none" strike="noStrike"/>
          </a:p>
        </p:txBody>
      </p:sp>
      <p:sp>
        <p:nvSpPr>
          <p:cNvPr id="242" name="Google Shape;242;p28"/>
          <p:cNvSpPr/>
          <p:nvPr/>
        </p:nvSpPr>
        <p:spPr>
          <a:xfrm>
            <a:off x="1812846" y="6703457"/>
            <a:ext cx="15240" cy="1073229"/>
          </a:xfrm>
          <a:prstGeom prst="rect">
            <a:avLst/>
          </a:prstGeom>
          <a:solidFill>
            <a:srgbClr val="1516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